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258" r:id="rId6"/>
    <p:sldId id="398" r:id="rId7"/>
    <p:sldId id="400" r:id="rId8"/>
    <p:sldId id="260" r:id="rId9"/>
    <p:sldId id="303" r:id="rId10"/>
    <p:sldId id="284" r:id="rId11"/>
    <p:sldId id="281" r:id="rId12"/>
    <p:sldId id="278" r:id="rId13"/>
    <p:sldId id="280" r:id="rId14"/>
    <p:sldId id="285" r:id="rId15"/>
    <p:sldId id="286" r:id="rId16"/>
    <p:sldId id="287" r:id="rId17"/>
    <p:sldId id="288" r:id="rId18"/>
    <p:sldId id="289" r:id="rId19"/>
    <p:sldId id="290" r:id="rId20"/>
    <p:sldId id="291" r:id="rId21"/>
    <p:sldId id="293" r:id="rId22"/>
    <p:sldId id="301" r:id="rId23"/>
    <p:sldId id="302" r:id="rId24"/>
    <p:sldId id="283" r:id="rId25"/>
    <p:sldId id="279"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795257-10CB-1A7E-FEBE-F1B652D1D9DE}" name="Laurel Dean" initials="LD" userId="e971e319489557f4"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duardo 1" initials="E1"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0"/>
  </p:normalViewPr>
  <p:slideViewPr>
    <p:cSldViewPr snapToGrid="0">
      <p:cViewPr varScale="1">
        <p:scale>
          <a:sx n="94" d="100"/>
          <a:sy n="94" d="100"/>
        </p:scale>
        <p:origin x="21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Gutierrez" userId="3ed0aa78-667e-4169-94de-264ad1f3d8d6" providerId="ADAL" clId="{3EF58754-F60A-4DBB-92C2-255BE34AF114}"/>
    <pc:docChg chg="custSel modSld">
      <pc:chgData name="Robert Gutierrez" userId="3ed0aa78-667e-4169-94de-264ad1f3d8d6" providerId="ADAL" clId="{3EF58754-F60A-4DBB-92C2-255BE34AF114}" dt="2024-02-12T21:45:39.798" v="213" actId="20577"/>
      <pc:docMkLst>
        <pc:docMk/>
      </pc:docMkLst>
      <pc:sldChg chg="modSp mod">
        <pc:chgData name="Robert Gutierrez" userId="3ed0aa78-667e-4169-94de-264ad1f3d8d6" providerId="ADAL" clId="{3EF58754-F60A-4DBB-92C2-255BE34AF114}" dt="2024-02-12T21:44:53.700" v="211" actId="20577"/>
        <pc:sldMkLst>
          <pc:docMk/>
          <pc:sldMk cId="1123372318" sldId="283"/>
        </pc:sldMkLst>
        <pc:spChg chg="mod">
          <ac:chgData name="Robert Gutierrez" userId="3ed0aa78-667e-4169-94de-264ad1f3d8d6" providerId="ADAL" clId="{3EF58754-F60A-4DBB-92C2-255BE34AF114}" dt="2024-02-12T21:44:53.700" v="211" actId="20577"/>
          <ac:spMkLst>
            <pc:docMk/>
            <pc:sldMk cId="1123372318" sldId="283"/>
            <ac:spMk id="2" creationId="{87B50E96-41E2-915D-CAF4-184CE257E8D8}"/>
          </ac:spMkLst>
        </pc:spChg>
      </pc:sldChg>
      <pc:sldChg chg="modSp mod">
        <pc:chgData name="Robert Gutierrez" userId="3ed0aa78-667e-4169-94de-264ad1f3d8d6" providerId="ADAL" clId="{3EF58754-F60A-4DBB-92C2-255BE34AF114}" dt="2024-02-12T21:42:53.432" v="3" actId="20577"/>
        <pc:sldMkLst>
          <pc:docMk/>
          <pc:sldMk cId="1269906969" sldId="302"/>
        </pc:sldMkLst>
        <pc:spChg chg="mod">
          <ac:chgData name="Robert Gutierrez" userId="3ed0aa78-667e-4169-94de-264ad1f3d8d6" providerId="ADAL" clId="{3EF58754-F60A-4DBB-92C2-255BE34AF114}" dt="2024-02-12T21:42:53.432" v="3" actId="20577"/>
          <ac:spMkLst>
            <pc:docMk/>
            <pc:sldMk cId="1269906969" sldId="302"/>
            <ac:spMk id="2" creationId="{87B50E96-41E2-915D-CAF4-184CE257E8D8}"/>
          </ac:spMkLst>
        </pc:spChg>
      </pc:sldChg>
      <pc:sldChg chg="modSp mod">
        <pc:chgData name="Robert Gutierrez" userId="3ed0aa78-667e-4169-94de-264ad1f3d8d6" providerId="ADAL" clId="{3EF58754-F60A-4DBB-92C2-255BE34AF114}" dt="2024-02-12T21:45:39.798" v="213" actId="20577"/>
        <pc:sldMkLst>
          <pc:docMk/>
          <pc:sldMk cId="3851694605" sldId="303"/>
        </pc:sldMkLst>
        <pc:spChg chg="mod">
          <ac:chgData name="Robert Gutierrez" userId="3ed0aa78-667e-4169-94de-264ad1f3d8d6" providerId="ADAL" clId="{3EF58754-F60A-4DBB-92C2-255BE34AF114}" dt="2024-02-12T21:45:39.798" v="213" actId="20577"/>
          <ac:spMkLst>
            <pc:docMk/>
            <pc:sldMk cId="3851694605" sldId="303"/>
            <ac:spMk id="4" creationId="{F2B2C9A3-8DD2-7D42-B81F-041A3D0BAFA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E8FB8-435D-2347-BE0C-8C8605F7E0B6}" type="datetimeFigureOut">
              <a:rPr lang="en-US" smtClean="0"/>
              <a:t>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7D53D-4AF1-3446-B142-98B7F29EEE94}" type="slidenum">
              <a:rPr lang="en-US" smtClean="0"/>
              <a:t>‹#›</a:t>
            </a:fld>
            <a:endParaRPr lang="en-US"/>
          </a:p>
        </p:txBody>
      </p:sp>
    </p:spTree>
    <p:extLst>
      <p:ext uri="{BB962C8B-B14F-4D97-AF65-F5344CB8AC3E}">
        <p14:creationId xmlns:p14="http://schemas.microsoft.com/office/powerpoint/2010/main" val="3161705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26C96-2D46-9C4B-AE46-859B792ABC19}"/>
              </a:ext>
            </a:extLst>
          </p:cNvPr>
          <p:cNvSpPr>
            <a:spLocks noGrp="1"/>
          </p:cNvSpPr>
          <p:nvPr>
            <p:ph type="ctrTitle"/>
          </p:nvPr>
        </p:nvSpPr>
        <p:spPr>
          <a:xfrm>
            <a:off x="1859280" y="1041400"/>
            <a:ext cx="9072880" cy="2387600"/>
          </a:xfrm>
        </p:spPr>
        <p:txBody>
          <a:bodyPr anchor="b"/>
          <a:lstStyle>
            <a:lvl1pPr algn="l">
              <a:defRPr sz="6000">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5E1DDBC-27B7-EE49-AF57-DEA041F418A9}"/>
              </a:ext>
            </a:extLst>
          </p:cNvPr>
          <p:cNvSpPr>
            <a:spLocks noGrp="1"/>
          </p:cNvSpPr>
          <p:nvPr>
            <p:ph type="subTitle" idx="1"/>
          </p:nvPr>
        </p:nvSpPr>
        <p:spPr>
          <a:xfrm>
            <a:off x="1859280" y="3521075"/>
            <a:ext cx="9072880" cy="1655762"/>
          </a:xfrm>
        </p:spPr>
        <p:txBody>
          <a:bodyPr/>
          <a:lstStyle>
            <a:lvl1pPr marL="0" indent="0" algn="l">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68913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Comparison">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6B74D571-5D0A-1C4A-8AEF-1EC65E11EB3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6C56BB26-8D17-FF41-8233-095B59A9CDAE}"/>
              </a:ext>
            </a:extLst>
          </p:cNvPr>
          <p:cNvSpPr>
            <a:spLocks noGrp="1"/>
          </p:cNvSpPr>
          <p:nvPr>
            <p:ph type="body" idx="1"/>
          </p:nvPr>
        </p:nvSpPr>
        <p:spPr>
          <a:xfrm>
            <a:off x="1918652" y="1681163"/>
            <a:ext cx="4582160"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6FB5802E-8632-E64F-8945-8F160C08F39F}"/>
              </a:ext>
            </a:extLst>
          </p:cNvPr>
          <p:cNvSpPr>
            <a:spLocks noGrp="1"/>
          </p:cNvSpPr>
          <p:nvPr>
            <p:ph type="body" sz="quarter" idx="3"/>
          </p:nvPr>
        </p:nvSpPr>
        <p:spPr>
          <a:xfrm>
            <a:off x="6771640" y="1681163"/>
            <a:ext cx="458374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BCF88939-A5E5-534A-8777-76D8C439AFE1}"/>
              </a:ext>
            </a:extLst>
          </p:cNvPr>
          <p:cNvSpPr>
            <a:spLocks noGrp="1"/>
          </p:cNvSpPr>
          <p:nvPr>
            <p:ph type="dt" sz="half" idx="10"/>
          </p:nvPr>
        </p:nvSpPr>
        <p:spPr/>
        <p:txBody>
          <a:bodyPr/>
          <a:lstStyle/>
          <a:p>
            <a:fld id="{B10FC646-D706-F744-8D74-285615B3AD1C}" type="datetimeFigureOut">
              <a:rPr lang="en-US" smtClean="0"/>
              <a:t>2/12/2024</a:t>
            </a:fld>
            <a:endParaRPr lang="en-US"/>
          </a:p>
        </p:txBody>
      </p:sp>
      <p:sp>
        <p:nvSpPr>
          <p:cNvPr id="8" name="Footer Placeholder 7">
            <a:extLst>
              <a:ext uri="{FF2B5EF4-FFF2-40B4-BE49-F238E27FC236}">
                <a16:creationId xmlns:a16="http://schemas.microsoft.com/office/drawing/2014/main" id="{014D3F7B-B0B5-EE48-ADBA-3DA485EF35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0F55C2-337F-F94B-AA8D-2667A97CEF10}"/>
              </a:ext>
            </a:extLst>
          </p:cNvPr>
          <p:cNvSpPr>
            <a:spLocks noGrp="1"/>
          </p:cNvSpPr>
          <p:nvPr>
            <p:ph type="sldNum" sz="quarter" idx="12"/>
          </p:nvPr>
        </p:nvSpPr>
        <p:spPr/>
        <p:txBody>
          <a:bodyPr/>
          <a:lstStyle/>
          <a:p>
            <a:fld id="{7EE6AFEC-37F4-1D48-80F4-D3D02F74536C}" type="slidenum">
              <a:rPr lang="en-US" smtClean="0"/>
              <a:t>‹#›</a:t>
            </a:fld>
            <a:endParaRPr lang="en-US"/>
          </a:p>
        </p:txBody>
      </p:sp>
      <p:sp>
        <p:nvSpPr>
          <p:cNvPr id="10" name="Content Placeholder 2">
            <a:extLst>
              <a:ext uri="{FF2B5EF4-FFF2-40B4-BE49-F238E27FC236}">
                <a16:creationId xmlns:a16="http://schemas.microsoft.com/office/drawing/2014/main" id="{8C8E4565-FC2C-B444-8F57-8F7547ABAC29}"/>
              </a:ext>
            </a:extLst>
          </p:cNvPr>
          <p:cNvSpPr>
            <a:spLocks noGrp="1"/>
          </p:cNvSpPr>
          <p:nvPr>
            <p:ph sz="half" idx="13"/>
          </p:nvPr>
        </p:nvSpPr>
        <p:spPr>
          <a:xfrm>
            <a:off x="1920240" y="2671762"/>
            <a:ext cx="4582160" cy="298735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6B9C816B-C660-9C4B-8BB9-ED115ACA4448}"/>
              </a:ext>
            </a:extLst>
          </p:cNvPr>
          <p:cNvSpPr txBox="1">
            <a:spLocks/>
          </p:cNvSpPr>
          <p:nvPr userDrawn="1"/>
        </p:nvSpPr>
        <p:spPr>
          <a:xfrm>
            <a:off x="1920240" y="365125"/>
            <a:ext cx="943356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r>
              <a:rPr lang="en-US">
                <a:solidFill>
                  <a:schemeClr val="accent1"/>
                </a:solidFill>
              </a:rPr>
              <a:t>Click to edit Master title style</a:t>
            </a:r>
          </a:p>
        </p:txBody>
      </p:sp>
      <p:sp>
        <p:nvSpPr>
          <p:cNvPr id="12" name="Content Placeholder 2">
            <a:extLst>
              <a:ext uri="{FF2B5EF4-FFF2-40B4-BE49-F238E27FC236}">
                <a16:creationId xmlns:a16="http://schemas.microsoft.com/office/drawing/2014/main" id="{01E401C8-8FFC-A04D-A35D-59169EAE3D32}"/>
              </a:ext>
            </a:extLst>
          </p:cNvPr>
          <p:cNvSpPr>
            <a:spLocks noGrp="1"/>
          </p:cNvSpPr>
          <p:nvPr>
            <p:ph sz="half" idx="14"/>
          </p:nvPr>
        </p:nvSpPr>
        <p:spPr>
          <a:xfrm>
            <a:off x="6771640" y="2671762"/>
            <a:ext cx="4582160" cy="298735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4085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pic>
        <p:nvPicPr>
          <p:cNvPr id="8" name="Picture 7" descr="A picture containing sitting, water, man, black&#10;&#10;Description automatically generated">
            <a:extLst>
              <a:ext uri="{FF2B5EF4-FFF2-40B4-BE49-F238E27FC236}">
                <a16:creationId xmlns:a16="http://schemas.microsoft.com/office/drawing/2014/main" id="{5C761069-666A-9F4F-AAE5-C820E56AA2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4C8C506-62B0-3B4E-A6FC-2F95F5B74E22}"/>
              </a:ext>
            </a:extLst>
          </p:cNvPr>
          <p:cNvSpPr>
            <a:spLocks noGrp="1"/>
          </p:cNvSpPr>
          <p:nvPr>
            <p:ph type="title"/>
          </p:nvPr>
        </p:nvSpPr>
        <p:spPr>
          <a:xfrm>
            <a:off x="1920240" y="365125"/>
            <a:ext cx="9433560" cy="1325563"/>
          </a:xfr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7237528-8BB0-6B46-9CD9-542AA14DDB32}"/>
              </a:ext>
            </a:extLst>
          </p:cNvPr>
          <p:cNvSpPr>
            <a:spLocks noGrp="1"/>
          </p:cNvSpPr>
          <p:nvPr>
            <p:ph idx="1"/>
          </p:nvPr>
        </p:nvSpPr>
        <p:spPr>
          <a:xfrm>
            <a:off x="1920240" y="1825625"/>
            <a:ext cx="9433560" cy="395541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132C5-8314-D44C-97FA-65F882B9A367}"/>
              </a:ext>
            </a:extLst>
          </p:cNvPr>
          <p:cNvSpPr>
            <a:spLocks noGrp="1"/>
          </p:cNvSpPr>
          <p:nvPr>
            <p:ph type="dt" sz="half" idx="10"/>
          </p:nvPr>
        </p:nvSpPr>
        <p:spPr>
          <a:xfrm>
            <a:off x="1920240" y="6356350"/>
            <a:ext cx="2611120" cy="365125"/>
          </a:xfrm>
        </p:spPr>
        <p:txBody>
          <a:bodyPr/>
          <a:lstStyle>
            <a:lvl1pPr>
              <a:defRPr>
                <a:solidFill>
                  <a:schemeClr val="tx1">
                    <a:lumMod val="75000"/>
                    <a:lumOff val="25000"/>
                  </a:schemeClr>
                </a:solidFill>
              </a:defRPr>
            </a:lvl1pPr>
          </a:lstStyle>
          <a:p>
            <a:fld id="{B10FC646-D706-F744-8D74-285615B3AD1C}" type="datetimeFigureOut">
              <a:rPr lang="en-US" smtClean="0"/>
              <a:pPr/>
              <a:t>2/12/2024</a:t>
            </a:fld>
            <a:endParaRPr lang="en-US"/>
          </a:p>
        </p:txBody>
      </p:sp>
      <p:sp>
        <p:nvSpPr>
          <p:cNvPr id="5" name="Footer Placeholder 4">
            <a:extLst>
              <a:ext uri="{FF2B5EF4-FFF2-40B4-BE49-F238E27FC236}">
                <a16:creationId xmlns:a16="http://schemas.microsoft.com/office/drawing/2014/main" id="{8E277702-0E8E-D04E-B52C-068046A40D95}"/>
              </a:ext>
            </a:extLst>
          </p:cNvPr>
          <p:cNvSpPr>
            <a:spLocks noGrp="1"/>
          </p:cNvSpPr>
          <p:nvPr>
            <p:ph type="ftr" sz="quarter" idx="11"/>
          </p:nvPr>
        </p:nvSpPr>
        <p:spPr/>
        <p:txBody>
          <a:bodyPr/>
          <a:lstStyle>
            <a:lvl1pPr>
              <a:defRPr>
                <a:solidFill>
                  <a:schemeClr val="tx1">
                    <a:lumMod val="75000"/>
                    <a:lumOff val="25000"/>
                  </a:schemeClr>
                </a:solidFill>
              </a:defRPr>
            </a:lvl1pPr>
          </a:lstStyle>
          <a:p>
            <a:endParaRPr lang="en-US"/>
          </a:p>
        </p:txBody>
      </p:sp>
      <p:sp>
        <p:nvSpPr>
          <p:cNvPr id="6" name="Slide Number Placeholder 5">
            <a:extLst>
              <a:ext uri="{FF2B5EF4-FFF2-40B4-BE49-F238E27FC236}">
                <a16:creationId xmlns:a16="http://schemas.microsoft.com/office/drawing/2014/main" id="{3CA9647A-416E-A040-B69A-AFDA53EA0EA4}"/>
              </a:ext>
            </a:extLst>
          </p:cNvPr>
          <p:cNvSpPr>
            <a:spLocks noGrp="1"/>
          </p:cNvSpPr>
          <p:nvPr>
            <p:ph type="sldNum" sz="quarter" idx="12"/>
          </p:nvPr>
        </p:nvSpPr>
        <p:spPr/>
        <p:txBody>
          <a:bodyPr/>
          <a:lstStyle>
            <a:lvl1pPr>
              <a:defRPr>
                <a:solidFill>
                  <a:schemeClr val="tx1">
                    <a:lumMod val="75000"/>
                    <a:lumOff val="25000"/>
                  </a:schemeClr>
                </a:solidFill>
              </a:defRPr>
            </a:lvl1pPr>
          </a:lstStyle>
          <a:p>
            <a:fld id="{7EE6AFEC-37F4-1D48-80F4-D3D02F74536C}" type="slidenum">
              <a:rPr lang="en-US" smtClean="0"/>
              <a:pPr/>
              <a:t>‹#›</a:t>
            </a:fld>
            <a:endParaRPr lang="en-US"/>
          </a:p>
        </p:txBody>
      </p:sp>
    </p:spTree>
    <p:extLst>
      <p:ext uri="{BB962C8B-B14F-4D97-AF65-F5344CB8AC3E}">
        <p14:creationId xmlns:p14="http://schemas.microsoft.com/office/powerpoint/2010/main" val="2697710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Two Content">
    <p:spTree>
      <p:nvGrpSpPr>
        <p:cNvPr id="1" name=""/>
        <p:cNvGrpSpPr/>
        <p:nvPr/>
      </p:nvGrpSpPr>
      <p:grpSpPr>
        <a:xfrm>
          <a:off x="0" y="0"/>
          <a:ext cx="0" cy="0"/>
          <a:chOff x="0" y="0"/>
          <a:chExt cx="0" cy="0"/>
        </a:xfrm>
      </p:grpSpPr>
      <p:pic>
        <p:nvPicPr>
          <p:cNvPr id="4" name="Picture 3" descr="A picture containing sitting, water, man, black&#10;&#10;Description automatically generated">
            <a:extLst>
              <a:ext uri="{FF2B5EF4-FFF2-40B4-BE49-F238E27FC236}">
                <a16:creationId xmlns:a16="http://schemas.microsoft.com/office/drawing/2014/main" id="{D65D4768-7035-6E47-8FDF-2C1C622E73A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BAD4CAFE-77C6-2B47-A011-297FF70AFF8E}"/>
              </a:ext>
            </a:extLst>
          </p:cNvPr>
          <p:cNvSpPr>
            <a:spLocks noGrp="1"/>
          </p:cNvSpPr>
          <p:nvPr>
            <p:ph sz="half" idx="1"/>
          </p:nvPr>
        </p:nvSpPr>
        <p:spPr>
          <a:xfrm>
            <a:off x="1920240" y="1825625"/>
            <a:ext cx="4582160" cy="383349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E78DEC-E24D-5E4F-929A-926B6CED4916}"/>
              </a:ext>
            </a:extLst>
          </p:cNvPr>
          <p:cNvSpPr>
            <a:spLocks noGrp="1"/>
          </p:cNvSpPr>
          <p:nvPr>
            <p:ph type="dt" sz="half" idx="10"/>
          </p:nvPr>
        </p:nvSpPr>
        <p:spPr>
          <a:xfrm>
            <a:off x="1920240" y="6356350"/>
            <a:ext cx="2611120" cy="365125"/>
          </a:xfrm>
        </p:spPr>
        <p:txBody>
          <a:bodyPr/>
          <a:lstStyle>
            <a:lvl1pPr>
              <a:defRPr>
                <a:solidFill>
                  <a:schemeClr val="tx1">
                    <a:lumMod val="75000"/>
                    <a:lumOff val="25000"/>
                  </a:schemeClr>
                </a:solidFill>
              </a:defRPr>
            </a:lvl1pPr>
          </a:lstStyle>
          <a:p>
            <a:fld id="{B10FC646-D706-F744-8D74-285615B3AD1C}" type="datetimeFigureOut">
              <a:rPr lang="en-US" smtClean="0"/>
              <a:pPr/>
              <a:t>2/12/2024</a:t>
            </a:fld>
            <a:endParaRPr lang="en-US"/>
          </a:p>
        </p:txBody>
      </p:sp>
      <p:sp>
        <p:nvSpPr>
          <p:cNvPr id="6" name="Footer Placeholder 5">
            <a:extLst>
              <a:ext uri="{FF2B5EF4-FFF2-40B4-BE49-F238E27FC236}">
                <a16:creationId xmlns:a16="http://schemas.microsoft.com/office/drawing/2014/main" id="{D8E8C3D4-F607-1F4C-89FB-51FC6CDE4CCB}"/>
              </a:ext>
            </a:extLst>
          </p:cNvPr>
          <p:cNvSpPr>
            <a:spLocks noGrp="1"/>
          </p:cNvSpPr>
          <p:nvPr>
            <p:ph type="ftr" sz="quarter" idx="11"/>
          </p:nvPr>
        </p:nvSpPr>
        <p:spPr/>
        <p:txBody>
          <a:bodyPr/>
          <a:lstStyle>
            <a:lvl1pPr>
              <a:defRPr>
                <a:solidFill>
                  <a:schemeClr val="tx1">
                    <a:lumMod val="75000"/>
                    <a:lumOff val="25000"/>
                  </a:schemeClr>
                </a:solidFill>
              </a:defRPr>
            </a:lvl1pPr>
          </a:lstStyle>
          <a:p>
            <a:endParaRPr lang="en-US"/>
          </a:p>
        </p:txBody>
      </p:sp>
      <p:sp>
        <p:nvSpPr>
          <p:cNvPr id="7" name="Slide Number Placeholder 6">
            <a:extLst>
              <a:ext uri="{FF2B5EF4-FFF2-40B4-BE49-F238E27FC236}">
                <a16:creationId xmlns:a16="http://schemas.microsoft.com/office/drawing/2014/main" id="{2C140EA9-9A4A-154E-835E-F0346154DF63}"/>
              </a:ext>
            </a:extLst>
          </p:cNvPr>
          <p:cNvSpPr>
            <a:spLocks noGrp="1"/>
          </p:cNvSpPr>
          <p:nvPr>
            <p:ph type="sldNum" sz="quarter" idx="12"/>
          </p:nvPr>
        </p:nvSpPr>
        <p:spPr/>
        <p:txBody>
          <a:bodyPr/>
          <a:lstStyle>
            <a:lvl1pPr>
              <a:defRPr>
                <a:solidFill>
                  <a:schemeClr val="tx1">
                    <a:lumMod val="75000"/>
                    <a:lumOff val="25000"/>
                  </a:schemeClr>
                </a:solidFill>
              </a:defRPr>
            </a:lvl1pPr>
          </a:lstStyle>
          <a:p>
            <a:fld id="{7EE6AFEC-37F4-1D48-80F4-D3D02F74536C}" type="slidenum">
              <a:rPr lang="en-US" smtClean="0"/>
              <a:pPr/>
              <a:t>‹#›</a:t>
            </a:fld>
            <a:endParaRPr lang="en-US"/>
          </a:p>
        </p:txBody>
      </p:sp>
      <p:sp>
        <p:nvSpPr>
          <p:cNvPr id="8" name="Title 1">
            <a:extLst>
              <a:ext uri="{FF2B5EF4-FFF2-40B4-BE49-F238E27FC236}">
                <a16:creationId xmlns:a16="http://schemas.microsoft.com/office/drawing/2014/main" id="{B6EE7176-8C0B-1F43-9A31-283CA5592829}"/>
              </a:ext>
            </a:extLst>
          </p:cNvPr>
          <p:cNvSpPr txBox="1">
            <a:spLocks/>
          </p:cNvSpPr>
          <p:nvPr userDrawn="1"/>
        </p:nvSpPr>
        <p:spPr>
          <a:xfrm>
            <a:off x="1920240" y="365125"/>
            <a:ext cx="943356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r>
              <a:rPr lang="en-US">
                <a:solidFill>
                  <a:schemeClr val="accent1"/>
                </a:solidFill>
              </a:rPr>
              <a:t>Click to edit Master title style</a:t>
            </a:r>
          </a:p>
        </p:txBody>
      </p:sp>
      <p:sp>
        <p:nvSpPr>
          <p:cNvPr id="10" name="Content Placeholder 2">
            <a:extLst>
              <a:ext uri="{FF2B5EF4-FFF2-40B4-BE49-F238E27FC236}">
                <a16:creationId xmlns:a16="http://schemas.microsoft.com/office/drawing/2014/main" id="{C4EF6F23-0457-734A-8122-E94EE569E45B}"/>
              </a:ext>
            </a:extLst>
          </p:cNvPr>
          <p:cNvSpPr>
            <a:spLocks noGrp="1"/>
          </p:cNvSpPr>
          <p:nvPr>
            <p:ph sz="half" idx="13"/>
          </p:nvPr>
        </p:nvSpPr>
        <p:spPr>
          <a:xfrm>
            <a:off x="6771640" y="1825625"/>
            <a:ext cx="4582160" cy="383349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6621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Comparison">
    <p:spTree>
      <p:nvGrpSpPr>
        <p:cNvPr id="1" name=""/>
        <p:cNvGrpSpPr/>
        <p:nvPr/>
      </p:nvGrpSpPr>
      <p:grpSpPr>
        <a:xfrm>
          <a:off x="0" y="0"/>
          <a:ext cx="0" cy="0"/>
          <a:chOff x="0" y="0"/>
          <a:chExt cx="0" cy="0"/>
        </a:xfrm>
      </p:grpSpPr>
      <p:pic>
        <p:nvPicPr>
          <p:cNvPr id="4" name="Picture 3" descr="A picture containing sitting, water, man, black&#10;&#10;Description automatically generated">
            <a:extLst>
              <a:ext uri="{FF2B5EF4-FFF2-40B4-BE49-F238E27FC236}">
                <a16:creationId xmlns:a16="http://schemas.microsoft.com/office/drawing/2014/main" id="{93491192-B8BA-BE43-9DB4-C892BF178B5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6C56BB26-8D17-FF41-8233-095B59A9CDAE}"/>
              </a:ext>
            </a:extLst>
          </p:cNvPr>
          <p:cNvSpPr>
            <a:spLocks noGrp="1"/>
          </p:cNvSpPr>
          <p:nvPr>
            <p:ph type="body" idx="1"/>
          </p:nvPr>
        </p:nvSpPr>
        <p:spPr>
          <a:xfrm>
            <a:off x="1918652" y="1681163"/>
            <a:ext cx="4582160"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6FB5802E-8632-E64F-8945-8F160C08F39F}"/>
              </a:ext>
            </a:extLst>
          </p:cNvPr>
          <p:cNvSpPr>
            <a:spLocks noGrp="1"/>
          </p:cNvSpPr>
          <p:nvPr>
            <p:ph type="body" sz="quarter" idx="3"/>
          </p:nvPr>
        </p:nvSpPr>
        <p:spPr>
          <a:xfrm>
            <a:off x="6771640" y="1681163"/>
            <a:ext cx="458374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BCF88939-A5E5-534A-8777-76D8C439AFE1}"/>
              </a:ext>
            </a:extLst>
          </p:cNvPr>
          <p:cNvSpPr>
            <a:spLocks noGrp="1"/>
          </p:cNvSpPr>
          <p:nvPr>
            <p:ph type="dt" sz="half" idx="10"/>
          </p:nvPr>
        </p:nvSpPr>
        <p:spPr/>
        <p:txBody>
          <a:bodyPr/>
          <a:lstStyle>
            <a:lvl1pPr>
              <a:defRPr>
                <a:solidFill>
                  <a:schemeClr val="tx1">
                    <a:lumMod val="75000"/>
                    <a:lumOff val="25000"/>
                  </a:schemeClr>
                </a:solidFill>
              </a:defRPr>
            </a:lvl1pPr>
          </a:lstStyle>
          <a:p>
            <a:fld id="{B10FC646-D706-F744-8D74-285615B3AD1C}" type="datetimeFigureOut">
              <a:rPr lang="en-US" smtClean="0"/>
              <a:pPr/>
              <a:t>2/12/2024</a:t>
            </a:fld>
            <a:endParaRPr lang="en-US"/>
          </a:p>
        </p:txBody>
      </p:sp>
      <p:sp>
        <p:nvSpPr>
          <p:cNvPr id="8" name="Footer Placeholder 7">
            <a:extLst>
              <a:ext uri="{FF2B5EF4-FFF2-40B4-BE49-F238E27FC236}">
                <a16:creationId xmlns:a16="http://schemas.microsoft.com/office/drawing/2014/main" id="{014D3F7B-B0B5-EE48-ADBA-3DA485EF3553}"/>
              </a:ext>
            </a:extLst>
          </p:cNvPr>
          <p:cNvSpPr>
            <a:spLocks noGrp="1"/>
          </p:cNvSpPr>
          <p:nvPr>
            <p:ph type="ftr" sz="quarter" idx="11"/>
          </p:nvPr>
        </p:nvSpPr>
        <p:spPr/>
        <p:txBody>
          <a:bodyPr/>
          <a:lstStyle>
            <a:lvl1pPr>
              <a:defRPr>
                <a:solidFill>
                  <a:schemeClr val="tx1">
                    <a:lumMod val="75000"/>
                    <a:lumOff val="25000"/>
                  </a:schemeClr>
                </a:solidFill>
              </a:defRPr>
            </a:lvl1pPr>
          </a:lstStyle>
          <a:p>
            <a:endParaRPr lang="en-US"/>
          </a:p>
        </p:txBody>
      </p:sp>
      <p:sp>
        <p:nvSpPr>
          <p:cNvPr id="9" name="Slide Number Placeholder 8">
            <a:extLst>
              <a:ext uri="{FF2B5EF4-FFF2-40B4-BE49-F238E27FC236}">
                <a16:creationId xmlns:a16="http://schemas.microsoft.com/office/drawing/2014/main" id="{CC0F55C2-337F-F94B-AA8D-2667A97CEF10}"/>
              </a:ext>
            </a:extLst>
          </p:cNvPr>
          <p:cNvSpPr>
            <a:spLocks noGrp="1"/>
          </p:cNvSpPr>
          <p:nvPr>
            <p:ph type="sldNum" sz="quarter" idx="12"/>
          </p:nvPr>
        </p:nvSpPr>
        <p:spPr/>
        <p:txBody>
          <a:bodyPr/>
          <a:lstStyle>
            <a:lvl1pPr>
              <a:defRPr>
                <a:solidFill>
                  <a:schemeClr val="tx1">
                    <a:lumMod val="75000"/>
                    <a:lumOff val="25000"/>
                  </a:schemeClr>
                </a:solidFill>
              </a:defRPr>
            </a:lvl1pPr>
          </a:lstStyle>
          <a:p>
            <a:fld id="{7EE6AFEC-37F4-1D48-80F4-D3D02F74536C}" type="slidenum">
              <a:rPr lang="en-US" smtClean="0"/>
              <a:pPr/>
              <a:t>‹#›</a:t>
            </a:fld>
            <a:endParaRPr lang="en-US"/>
          </a:p>
        </p:txBody>
      </p:sp>
      <p:sp>
        <p:nvSpPr>
          <p:cNvPr id="10" name="Content Placeholder 2">
            <a:extLst>
              <a:ext uri="{FF2B5EF4-FFF2-40B4-BE49-F238E27FC236}">
                <a16:creationId xmlns:a16="http://schemas.microsoft.com/office/drawing/2014/main" id="{8C8E4565-FC2C-B444-8F57-8F7547ABAC29}"/>
              </a:ext>
            </a:extLst>
          </p:cNvPr>
          <p:cNvSpPr>
            <a:spLocks noGrp="1"/>
          </p:cNvSpPr>
          <p:nvPr>
            <p:ph sz="half" idx="13"/>
          </p:nvPr>
        </p:nvSpPr>
        <p:spPr>
          <a:xfrm>
            <a:off x="1920240" y="2671762"/>
            <a:ext cx="4582160" cy="298735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6B9C816B-C660-9C4B-8BB9-ED115ACA4448}"/>
              </a:ext>
            </a:extLst>
          </p:cNvPr>
          <p:cNvSpPr txBox="1">
            <a:spLocks/>
          </p:cNvSpPr>
          <p:nvPr userDrawn="1"/>
        </p:nvSpPr>
        <p:spPr>
          <a:xfrm>
            <a:off x="1920240" y="365125"/>
            <a:ext cx="943356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r>
              <a:rPr lang="en-US">
                <a:solidFill>
                  <a:schemeClr val="accent1"/>
                </a:solidFill>
              </a:rPr>
              <a:t>Click to edit Master title style</a:t>
            </a:r>
          </a:p>
        </p:txBody>
      </p:sp>
      <p:sp>
        <p:nvSpPr>
          <p:cNvPr id="12" name="Content Placeholder 2">
            <a:extLst>
              <a:ext uri="{FF2B5EF4-FFF2-40B4-BE49-F238E27FC236}">
                <a16:creationId xmlns:a16="http://schemas.microsoft.com/office/drawing/2014/main" id="{01E401C8-8FFC-A04D-A35D-59169EAE3D32}"/>
              </a:ext>
            </a:extLst>
          </p:cNvPr>
          <p:cNvSpPr>
            <a:spLocks noGrp="1"/>
          </p:cNvSpPr>
          <p:nvPr>
            <p:ph sz="half" idx="14"/>
          </p:nvPr>
        </p:nvSpPr>
        <p:spPr>
          <a:xfrm>
            <a:off x="6771640" y="2671762"/>
            <a:ext cx="4582160" cy="298735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7179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C506-62B0-3B4E-A6FC-2F95F5B74E22}"/>
              </a:ext>
            </a:extLst>
          </p:cNvPr>
          <p:cNvSpPr>
            <a:spLocks noGrp="1"/>
          </p:cNvSpPr>
          <p:nvPr>
            <p:ph type="title"/>
          </p:nvPr>
        </p:nvSpPr>
        <p:spPr>
          <a:xfrm>
            <a:off x="733991" y="365124"/>
            <a:ext cx="9433560" cy="1325563"/>
          </a:xfr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7237528-8BB0-6B46-9CD9-542AA14DDB32}"/>
              </a:ext>
            </a:extLst>
          </p:cNvPr>
          <p:cNvSpPr>
            <a:spLocks noGrp="1"/>
          </p:cNvSpPr>
          <p:nvPr>
            <p:ph idx="1"/>
          </p:nvPr>
        </p:nvSpPr>
        <p:spPr>
          <a:xfrm>
            <a:off x="733991" y="1825624"/>
            <a:ext cx="9433560" cy="395541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132C5-8314-D44C-97FA-65F882B9A367}"/>
              </a:ext>
            </a:extLst>
          </p:cNvPr>
          <p:cNvSpPr>
            <a:spLocks noGrp="1"/>
          </p:cNvSpPr>
          <p:nvPr>
            <p:ph type="dt" sz="half" idx="10"/>
          </p:nvPr>
        </p:nvSpPr>
        <p:spPr>
          <a:xfrm>
            <a:off x="733991" y="6356349"/>
            <a:ext cx="2611120" cy="365125"/>
          </a:xfrm>
        </p:spPr>
        <p:txBody>
          <a:bodyPr/>
          <a:lstStyle/>
          <a:p>
            <a:fld id="{B10FC646-D706-F744-8D74-285615B3AD1C}" type="datetimeFigureOut">
              <a:rPr lang="en-US" smtClean="0"/>
              <a:t>2/12/2024</a:t>
            </a:fld>
            <a:endParaRPr lang="en-US"/>
          </a:p>
        </p:txBody>
      </p:sp>
      <p:sp>
        <p:nvSpPr>
          <p:cNvPr id="5" name="Footer Placeholder 4">
            <a:extLst>
              <a:ext uri="{FF2B5EF4-FFF2-40B4-BE49-F238E27FC236}">
                <a16:creationId xmlns:a16="http://schemas.microsoft.com/office/drawing/2014/main" id="{8E277702-0E8E-D04E-B52C-068046A40D95}"/>
              </a:ext>
            </a:extLst>
          </p:cNvPr>
          <p:cNvSpPr>
            <a:spLocks noGrp="1"/>
          </p:cNvSpPr>
          <p:nvPr>
            <p:ph type="ftr" sz="quarter" idx="11"/>
          </p:nvPr>
        </p:nvSpPr>
        <p:spPr>
          <a:xfrm>
            <a:off x="4260815" y="6356349"/>
            <a:ext cx="4114800" cy="365125"/>
          </a:xfrm>
        </p:spPr>
        <p:txBody>
          <a:bodyPr/>
          <a:lstStyle/>
          <a:p>
            <a:endParaRPr lang="en-US"/>
          </a:p>
        </p:txBody>
      </p:sp>
      <p:sp>
        <p:nvSpPr>
          <p:cNvPr id="6" name="Slide Number Placeholder 5">
            <a:extLst>
              <a:ext uri="{FF2B5EF4-FFF2-40B4-BE49-F238E27FC236}">
                <a16:creationId xmlns:a16="http://schemas.microsoft.com/office/drawing/2014/main" id="{3CA9647A-416E-A040-B69A-AFDA53EA0EA4}"/>
              </a:ext>
            </a:extLst>
          </p:cNvPr>
          <p:cNvSpPr>
            <a:spLocks noGrp="1"/>
          </p:cNvSpPr>
          <p:nvPr>
            <p:ph type="sldNum" sz="quarter" idx="12"/>
          </p:nvPr>
        </p:nvSpPr>
        <p:spPr/>
        <p:txBody>
          <a:bodyPr/>
          <a:lstStyle/>
          <a:p>
            <a:fld id="{7EE6AFEC-37F4-1D48-80F4-D3D02F74536C}" type="slidenum">
              <a:rPr lang="en-US" smtClean="0"/>
              <a:t>‹#›</a:t>
            </a:fld>
            <a:endParaRPr lang="en-US"/>
          </a:p>
        </p:txBody>
      </p:sp>
      <p:sp>
        <p:nvSpPr>
          <p:cNvPr id="7" name="Rectangle 6">
            <a:extLst>
              <a:ext uri="{FF2B5EF4-FFF2-40B4-BE49-F238E27FC236}">
                <a16:creationId xmlns:a16="http://schemas.microsoft.com/office/drawing/2014/main" id="{73F605C5-BD40-734A-AB47-1AB540BD6027}"/>
              </a:ext>
            </a:extLst>
          </p:cNvPr>
          <p:cNvSpPr/>
          <p:nvPr userDrawn="1"/>
        </p:nvSpPr>
        <p:spPr>
          <a:xfrm>
            <a:off x="10392032" y="0"/>
            <a:ext cx="1507525" cy="1037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Text&#10;&#10;Description automatically generated">
            <a:extLst>
              <a:ext uri="{FF2B5EF4-FFF2-40B4-BE49-F238E27FC236}">
                <a16:creationId xmlns:a16="http://schemas.microsoft.com/office/drawing/2014/main" id="{47083391-1808-D443-ABF7-DAF37B526095}"/>
              </a:ext>
            </a:extLst>
          </p:cNvPr>
          <p:cNvPicPr>
            <a:picLocks noChangeAspect="1"/>
          </p:cNvPicPr>
          <p:nvPr userDrawn="1"/>
        </p:nvPicPr>
        <p:blipFill rotWithShape="1">
          <a:blip r:embed="rId2"/>
          <a:srcRect b="46188"/>
          <a:stretch/>
        </p:blipFill>
        <p:spPr>
          <a:xfrm>
            <a:off x="10392032" y="253171"/>
            <a:ext cx="1507525" cy="605767"/>
          </a:xfrm>
          <a:prstGeom prst="rect">
            <a:avLst/>
          </a:prstGeom>
        </p:spPr>
      </p:pic>
    </p:spTree>
    <p:extLst>
      <p:ext uri="{BB962C8B-B14F-4D97-AF65-F5344CB8AC3E}">
        <p14:creationId xmlns:p14="http://schemas.microsoft.com/office/powerpoint/2010/main" val="2819262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8CB83A58-32AA-6D43-AF43-70D9862A3FC1}"/>
              </a:ext>
            </a:extLst>
          </p:cNvPr>
          <p:cNvGrpSpPr/>
          <p:nvPr userDrawn="1"/>
        </p:nvGrpSpPr>
        <p:grpSpPr>
          <a:xfrm>
            <a:off x="0" y="0"/>
            <a:ext cx="4315900" cy="6858000"/>
            <a:chOff x="-1" y="0"/>
            <a:chExt cx="4315900" cy="6858000"/>
          </a:xfrm>
        </p:grpSpPr>
        <p:pic>
          <p:nvPicPr>
            <p:cNvPr id="17" name="Picture 16" descr="A close up of a logo&#10;&#10;Description automatically generated">
              <a:extLst>
                <a:ext uri="{FF2B5EF4-FFF2-40B4-BE49-F238E27FC236}">
                  <a16:creationId xmlns:a16="http://schemas.microsoft.com/office/drawing/2014/main" id="{D6E02BDA-92F0-4F43-82C6-9571E6B45151}"/>
                </a:ext>
              </a:extLst>
            </p:cNvPr>
            <p:cNvPicPr>
              <a:picLocks noChangeAspect="1"/>
            </p:cNvPicPr>
            <p:nvPr userDrawn="1"/>
          </p:nvPicPr>
          <p:blipFill rotWithShape="1">
            <a:blip r:embed="rId2"/>
            <a:srcRect r="87308" b="16582"/>
            <a:stretch/>
          </p:blipFill>
          <p:spPr>
            <a:xfrm>
              <a:off x="2768453" y="0"/>
              <a:ext cx="1547446" cy="6858000"/>
            </a:xfrm>
            <a:prstGeom prst="rect">
              <a:avLst/>
            </a:prstGeom>
          </p:spPr>
        </p:pic>
        <p:sp>
          <p:nvSpPr>
            <p:cNvPr id="18" name="Rectangle 17">
              <a:extLst>
                <a:ext uri="{FF2B5EF4-FFF2-40B4-BE49-F238E27FC236}">
                  <a16:creationId xmlns:a16="http://schemas.microsoft.com/office/drawing/2014/main" id="{9D19BB77-1F1D-F144-8A0F-B3A34033D6D3}"/>
                </a:ext>
              </a:extLst>
            </p:cNvPr>
            <p:cNvSpPr/>
            <p:nvPr userDrawn="1"/>
          </p:nvSpPr>
          <p:spPr>
            <a:xfrm>
              <a:off x="-1" y="0"/>
              <a:ext cx="4260814"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ooter Placeholder 4">
            <a:extLst>
              <a:ext uri="{FF2B5EF4-FFF2-40B4-BE49-F238E27FC236}">
                <a16:creationId xmlns:a16="http://schemas.microsoft.com/office/drawing/2014/main" id="{8E277702-0E8E-D04E-B52C-068046A40D95}"/>
              </a:ext>
            </a:extLst>
          </p:cNvPr>
          <p:cNvSpPr>
            <a:spLocks noGrp="1"/>
          </p:cNvSpPr>
          <p:nvPr>
            <p:ph type="ftr" sz="quarter" idx="11"/>
          </p:nvPr>
        </p:nvSpPr>
        <p:spPr>
          <a:xfrm>
            <a:off x="4260815" y="6356349"/>
            <a:ext cx="4114800" cy="365125"/>
          </a:xfrm>
        </p:spPr>
        <p:txBody>
          <a:bodyPr/>
          <a:lstStyle/>
          <a:p>
            <a:endParaRPr lang="en-US"/>
          </a:p>
        </p:txBody>
      </p:sp>
      <p:sp>
        <p:nvSpPr>
          <p:cNvPr id="6" name="Slide Number Placeholder 5">
            <a:extLst>
              <a:ext uri="{FF2B5EF4-FFF2-40B4-BE49-F238E27FC236}">
                <a16:creationId xmlns:a16="http://schemas.microsoft.com/office/drawing/2014/main" id="{3CA9647A-416E-A040-B69A-AFDA53EA0EA4}"/>
              </a:ext>
            </a:extLst>
          </p:cNvPr>
          <p:cNvSpPr>
            <a:spLocks noGrp="1"/>
          </p:cNvSpPr>
          <p:nvPr>
            <p:ph type="sldNum" sz="quarter" idx="12"/>
          </p:nvPr>
        </p:nvSpPr>
        <p:spPr/>
        <p:txBody>
          <a:bodyPr/>
          <a:lstStyle/>
          <a:p>
            <a:fld id="{7EE6AFEC-37F4-1D48-80F4-D3D02F74536C}" type="slidenum">
              <a:rPr lang="en-US" smtClean="0"/>
              <a:t>‹#›</a:t>
            </a:fld>
            <a:endParaRPr lang="en-US"/>
          </a:p>
        </p:txBody>
      </p:sp>
      <p:sp>
        <p:nvSpPr>
          <p:cNvPr id="11" name="Picture Placeholder 10">
            <a:extLst>
              <a:ext uri="{FF2B5EF4-FFF2-40B4-BE49-F238E27FC236}">
                <a16:creationId xmlns:a16="http://schemas.microsoft.com/office/drawing/2014/main" id="{261DBE08-73EE-E248-9A94-3E3F3A4D9BD6}"/>
              </a:ext>
            </a:extLst>
          </p:cNvPr>
          <p:cNvSpPr>
            <a:spLocks noGrp="1"/>
          </p:cNvSpPr>
          <p:nvPr>
            <p:ph type="pic" sz="quarter" idx="13"/>
          </p:nvPr>
        </p:nvSpPr>
        <p:spPr>
          <a:xfrm>
            <a:off x="4315900" y="0"/>
            <a:ext cx="7876099" cy="6858000"/>
          </a:xfrm>
        </p:spPr>
        <p:txBody>
          <a:bodyPr/>
          <a:lstStyle/>
          <a:p>
            <a:endParaRPr lang="en-US"/>
          </a:p>
        </p:txBody>
      </p:sp>
      <p:sp>
        <p:nvSpPr>
          <p:cNvPr id="2" name="Title 1">
            <a:extLst>
              <a:ext uri="{FF2B5EF4-FFF2-40B4-BE49-F238E27FC236}">
                <a16:creationId xmlns:a16="http://schemas.microsoft.com/office/drawing/2014/main" id="{84C8C506-62B0-3B4E-A6FC-2F95F5B74E22}"/>
              </a:ext>
            </a:extLst>
          </p:cNvPr>
          <p:cNvSpPr>
            <a:spLocks noGrp="1"/>
          </p:cNvSpPr>
          <p:nvPr>
            <p:ph type="title"/>
          </p:nvPr>
        </p:nvSpPr>
        <p:spPr>
          <a:xfrm>
            <a:off x="208723" y="365124"/>
            <a:ext cx="3925956" cy="1325563"/>
          </a:xfrm>
        </p:spPr>
        <p:txBody>
          <a:bodyPr/>
          <a:lstStyle>
            <a:lvl1pPr>
              <a:defRPr>
                <a:solidFill>
                  <a:schemeClr val="bg1"/>
                </a:solidFill>
              </a:defRPr>
            </a:lvl1pPr>
          </a:lstStyle>
          <a:p>
            <a:r>
              <a:rPr lang="en-US"/>
              <a:t>Click to edit Master title style</a:t>
            </a:r>
          </a:p>
        </p:txBody>
      </p:sp>
      <p:sp>
        <p:nvSpPr>
          <p:cNvPr id="15" name="Content Placeholder 2">
            <a:extLst>
              <a:ext uri="{FF2B5EF4-FFF2-40B4-BE49-F238E27FC236}">
                <a16:creationId xmlns:a16="http://schemas.microsoft.com/office/drawing/2014/main" id="{610EFE22-2DB5-264B-A504-D61E5816F85E}"/>
              </a:ext>
            </a:extLst>
          </p:cNvPr>
          <p:cNvSpPr>
            <a:spLocks noGrp="1"/>
          </p:cNvSpPr>
          <p:nvPr>
            <p:ph idx="1"/>
          </p:nvPr>
        </p:nvSpPr>
        <p:spPr>
          <a:xfrm>
            <a:off x="208723" y="1835564"/>
            <a:ext cx="3925956" cy="39554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9" name="Picture 18" descr="Text&#10;&#10;Description automatically generated">
            <a:extLst>
              <a:ext uri="{FF2B5EF4-FFF2-40B4-BE49-F238E27FC236}">
                <a16:creationId xmlns:a16="http://schemas.microsoft.com/office/drawing/2014/main" id="{2D5B1C5A-E9E3-6647-9073-279D660A5B61}"/>
              </a:ext>
            </a:extLst>
          </p:cNvPr>
          <p:cNvPicPr>
            <a:picLocks noChangeAspect="1"/>
          </p:cNvPicPr>
          <p:nvPr userDrawn="1"/>
        </p:nvPicPr>
        <p:blipFill rotWithShape="1">
          <a:blip r:embed="rId3"/>
          <a:srcRect b="46188"/>
          <a:stretch/>
        </p:blipFill>
        <p:spPr>
          <a:xfrm>
            <a:off x="0" y="6115707"/>
            <a:ext cx="1507525" cy="605767"/>
          </a:xfrm>
          <a:prstGeom prst="rect">
            <a:avLst/>
          </a:prstGeom>
        </p:spPr>
      </p:pic>
    </p:spTree>
    <p:extLst>
      <p:ext uri="{BB962C8B-B14F-4D97-AF65-F5344CB8AC3E}">
        <p14:creationId xmlns:p14="http://schemas.microsoft.com/office/powerpoint/2010/main" val="3635042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9_Title and Content">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DCE9CF7A-515E-0D48-BE36-C23E531341DB}"/>
              </a:ext>
            </a:extLst>
          </p:cNvPr>
          <p:cNvPicPr>
            <a:picLocks noChangeAspect="1"/>
          </p:cNvPicPr>
          <p:nvPr userDrawn="1"/>
        </p:nvPicPr>
        <p:blipFill>
          <a:blip r:embed="rId2"/>
          <a:stretch>
            <a:fillRect/>
          </a:stretch>
        </p:blipFill>
        <p:spPr>
          <a:xfrm>
            <a:off x="167599" y="6115707"/>
            <a:ext cx="1173599" cy="543525"/>
          </a:xfrm>
          <a:prstGeom prst="rect">
            <a:avLst/>
          </a:prstGeom>
        </p:spPr>
      </p:pic>
      <p:sp>
        <p:nvSpPr>
          <p:cNvPr id="5" name="Footer Placeholder 4">
            <a:extLst>
              <a:ext uri="{FF2B5EF4-FFF2-40B4-BE49-F238E27FC236}">
                <a16:creationId xmlns:a16="http://schemas.microsoft.com/office/drawing/2014/main" id="{8E277702-0E8E-D04E-B52C-068046A40D95}"/>
              </a:ext>
            </a:extLst>
          </p:cNvPr>
          <p:cNvSpPr>
            <a:spLocks noGrp="1"/>
          </p:cNvSpPr>
          <p:nvPr>
            <p:ph type="ftr" sz="quarter" idx="11"/>
          </p:nvPr>
        </p:nvSpPr>
        <p:spPr>
          <a:xfrm>
            <a:off x="4260815" y="6356349"/>
            <a:ext cx="4114800" cy="365125"/>
          </a:xfrm>
        </p:spPr>
        <p:txBody>
          <a:bodyPr/>
          <a:lstStyle/>
          <a:p>
            <a:endParaRPr lang="en-US"/>
          </a:p>
        </p:txBody>
      </p:sp>
      <p:sp>
        <p:nvSpPr>
          <p:cNvPr id="6" name="Slide Number Placeholder 5">
            <a:extLst>
              <a:ext uri="{FF2B5EF4-FFF2-40B4-BE49-F238E27FC236}">
                <a16:creationId xmlns:a16="http://schemas.microsoft.com/office/drawing/2014/main" id="{3CA9647A-416E-A040-B69A-AFDA53EA0EA4}"/>
              </a:ext>
            </a:extLst>
          </p:cNvPr>
          <p:cNvSpPr>
            <a:spLocks noGrp="1"/>
          </p:cNvSpPr>
          <p:nvPr>
            <p:ph type="sldNum" sz="quarter" idx="12"/>
          </p:nvPr>
        </p:nvSpPr>
        <p:spPr/>
        <p:txBody>
          <a:bodyPr/>
          <a:lstStyle/>
          <a:p>
            <a:fld id="{7EE6AFEC-37F4-1D48-80F4-D3D02F74536C}" type="slidenum">
              <a:rPr lang="en-US" smtClean="0"/>
              <a:t>‹#›</a:t>
            </a:fld>
            <a:endParaRPr lang="en-US"/>
          </a:p>
        </p:txBody>
      </p:sp>
      <p:sp>
        <p:nvSpPr>
          <p:cNvPr id="11" name="Picture Placeholder 10">
            <a:extLst>
              <a:ext uri="{FF2B5EF4-FFF2-40B4-BE49-F238E27FC236}">
                <a16:creationId xmlns:a16="http://schemas.microsoft.com/office/drawing/2014/main" id="{261DBE08-73EE-E248-9A94-3E3F3A4D9BD6}"/>
              </a:ext>
            </a:extLst>
          </p:cNvPr>
          <p:cNvSpPr>
            <a:spLocks noGrp="1"/>
          </p:cNvSpPr>
          <p:nvPr>
            <p:ph type="pic" sz="quarter" idx="13"/>
          </p:nvPr>
        </p:nvSpPr>
        <p:spPr>
          <a:xfrm>
            <a:off x="4315900" y="0"/>
            <a:ext cx="7876099" cy="6858000"/>
          </a:xfrm>
        </p:spPr>
        <p:txBody>
          <a:bodyPr/>
          <a:lstStyle/>
          <a:p>
            <a:endParaRPr lang="en-US"/>
          </a:p>
        </p:txBody>
      </p:sp>
      <p:sp>
        <p:nvSpPr>
          <p:cNvPr id="2" name="Title 1">
            <a:extLst>
              <a:ext uri="{FF2B5EF4-FFF2-40B4-BE49-F238E27FC236}">
                <a16:creationId xmlns:a16="http://schemas.microsoft.com/office/drawing/2014/main" id="{84C8C506-62B0-3B4E-A6FC-2F95F5B74E22}"/>
              </a:ext>
            </a:extLst>
          </p:cNvPr>
          <p:cNvSpPr>
            <a:spLocks noGrp="1"/>
          </p:cNvSpPr>
          <p:nvPr>
            <p:ph type="title"/>
          </p:nvPr>
        </p:nvSpPr>
        <p:spPr>
          <a:xfrm>
            <a:off x="208723" y="365124"/>
            <a:ext cx="3925956" cy="1325563"/>
          </a:xfrm>
        </p:spPr>
        <p:txBody>
          <a:bodyPr/>
          <a:lstStyle>
            <a:lvl1pPr>
              <a:defRPr>
                <a:solidFill>
                  <a:schemeClr val="accent1"/>
                </a:solidFill>
              </a:defRPr>
            </a:lvl1pPr>
          </a:lstStyle>
          <a:p>
            <a:r>
              <a:rPr lang="en-US"/>
              <a:t>Click to edit Master title style</a:t>
            </a:r>
          </a:p>
        </p:txBody>
      </p:sp>
      <p:sp>
        <p:nvSpPr>
          <p:cNvPr id="15" name="Content Placeholder 2">
            <a:extLst>
              <a:ext uri="{FF2B5EF4-FFF2-40B4-BE49-F238E27FC236}">
                <a16:creationId xmlns:a16="http://schemas.microsoft.com/office/drawing/2014/main" id="{610EFE22-2DB5-264B-A504-D61E5816F85E}"/>
              </a:ext>
            </a:extLst>
          </p:cNvPr>
          <p:cNvSpPr>
            <a:spLocks noGrp="1"/>
          </p:cNvSpPr>
          <p:nvPr>
            <p:ph idx="1"/>
          </p:nvPr>
        </p:nvSpPr>
        <p:spPr>
          <a:xfrm>
            <a:off x="208723" y="1835564"/>
            <a:ext cx="3925956" cy="395541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4926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spTree>
      <p:nvGrpSpPr>
        <p:cNvPr id="1" name=""/>
        <p:cNvGrpSpPr/>
        <p:nvPr/>
      </p:nvGrpSpPr>
      <p:grpSpPr>
        <a:xfrm>
          <a:off x="0" y="0"/>
          <a:ext cx="0" cy="0"/>
          <a:chOff x="0" y="0"/>
          <a:chExt cx="0" cy="0"/>
        </a:xfrm>
      </p:grpSpPr>
      <p:sp>
        <p:nvSpPr>
          <p:cNvPr id="13" name="Picture Placeholder 10">
            <a:extLst>
              <a:ext uri="{FF2B5EF4-FFF2-40B4-BE49-F238E27FC236}">
                <a16:creationId xmlns:a16="http://schemas.microsoft.com/office/drawing/2014/main" id="{46341E84-75CD-CD43-9654-3AA6270883FA}"/>
              </a:ext>
            </a:extLst>
          </p:cNvPr>
          <p:cNvSpPr>
            <a:spLocks noGrp="1"/>
          </p:cNvSpPr>
          <p:nvPr>
            <p:ph type="pic" sz="quarter" idx="14"/>
          </p:nvPr>
        </p:nvSpPr>
        <p:spPr>
          <a:xfrm>
            <a:off x="8375615" y="365123"/>
            <a:ext cx="3684172" cy="2858723"/>
          </a:xfrm>
        </p:spPr>
        <p:txBody>
          <a:bodyPr/>
          <a:lstStyle/>
          <a:p>
            <a:endParaRPr lang="en-US"/>
          </a:p>
        </p:txBody>
      </p:sp>
      <p:sp>
        <p:nvSpPr>
          <p:cNvPr id="4" name="Date Placeholder 3">
            <a:extLst>
              <a:ext uri="{FF2B5EF4-FFF2-40B4-BE49-F238E27FC236}">
                <a16:creationId xmlns:a16="http://schemas.microsoft.com/office/drawing/2014/main" id="{718132C5-8314-D44C-97FA-65F882B9A367}"/>
              </a:ext>
            </a:extLst>
          </p:cNvPr>
          <p:cNvSpPr>
            <a:spLocks noGrp="1"/>
          </p:cNvSpPr>
          <p:nvPr>
            <p:ph type="dt" sz="half" idx="10"/>
          </p:nvPr>
        </p:nvSpPr>
        <p:spPr>
          <a:xfrm>
            <a:off x="733991" y="6356349"/>
            <a:ext cx="2611120" cy="365125"/>
          </a:xfrm>
        </p:spPr>
        <p:txBody>
          <a:bodyPr/>
          <a:lstStyle/>
          <a:p>
            <a:fld id="{B10FC646-D706-F744-8D74-285615B3AD1C}" type="datetimeFigureOut">
              <a:rPr lang="en-US" smtClean="0"/>
              <a:t>2/12/2024</a:t>
            </a:fld>
            <a:endParaRPr lang="en-US"/>
          </a:p>
        </p:txBody>
      </p:sp>
      <p:sp>
        <p:nvSpPr>
          <p:cNvPr id="5" name="Footer Placeholder 4">
            <a:extLst>
              <a:ext uri="{FF2B5EF4-FFF2-40B4-BE49-F238E27FC236}">
                <a16:creationId xmlns:a16="http://schemas.microsoft.com/office/drawing/2014/main" id="{8E277702-0E8E-D04E-B52C-068046A40D95}"/>
              </a:ext>
            </a:extLst>
          </p:cNvPr>
          <p:cNvSpPr>
            <a:spLocks noGrp="1"/>
          </p:cNvSpPr>
          <p:nvPr>
            <p:ph type="ftr" sz="quarter" idx="11"/>
          </p:nvPr>
        </p:nvSpPr>
        <p:spPr>
          <a:xfrm>
            <a:off x="4260815" y="6356349"/>
            <a:ext cx="4114800" cy="365125"/>
          </a:xfrm>
        </p:spPr>
        <p:txBody>
          <a:bodyPr/>
          <a:lstStyle/>
          <a:p>
            <a:endParaRPr lang="en-US"/>
          </a:p>
        </p:txBody>
      </p:sp>
      <p:sp>
        <p:nvSpPr>
          <p:cNvPr id="6" name="Slide Number Placeholder 5">
            <a:extLst>
              <a:ext uri="{FF2B5EF4-FFF2-40B4-BE49-F238E27FC236}">
                <a16:creationId xmlns:a16="http://schemas.microsoft.com/office/drawing/2014/main" id="{3CA9647A-416E-A040-B69A-AFDA53EA0EA4}"/>
              </a:ext>
            </a:extLst>
          </p:cNvPr>
          <p:cNvSpPr>
            <a:spLocks noGrp="1"/>
          </p:cNvSpPr>
          <p:nvPr>
            <p:ph type="sldNum" sz="quarter" idx="12"/>
          </p:nvPr>
        </p:nvSpPr>
        <p:spPr/>
        <p:txBody>
          <a:bodyPr/>
          <a:lstStyle/>
          <a:p>
            <a:fld id="{7EE6AFEC-37F4-1D48-80F4-D3D02F74536C}" type="slidenum">
              <a:rPr lang="en-US" smtClean="0"/>
              <a:t>‹#›</a:t>
            </a:fld>
            <a:endParaRPr lang="en-US"/>
          </a:p>
        </p:txBody>
      </p:sp>
      <p:sp>
        <p:nvSpPr>
          <p:cNvPr id="11" name="Picture Placeholder 10">
            <a:extLst>
              <a:ext uri="{FF2B5EF4-FFF2-40B4-BE49-F238E27FC236}">
                <a16:creationId xmlns:a16="http://schemas.microsoft.com/office/drawing/2014/main" id="{261DBE08-73EE-E248-9A94-3E3F3A4D9BD6}"/>
              </a:ext>
            </a:extLst>
          </p:cNvPr>
          <p:cNvSpPr>
            <a:spLocks noGrp="1"/>
          </p:cNvSpPr>
          <p:nvPr>
            <p:ph type="pic" sz="quarter" idx="13"/>
          </p:nvPr>
        </p:nvSpPr>
        <p:spPr>
          <a:xfrm>
            <a:off x="4476129" y="365124"/>
            <a:ext cx="3684172" cy="5854699"/>
          </a:xfrm>
        </p:spPr>
        <p:txBody>
          <a:bodyPr/>
          <a:lstStyle/>
          <a:p>
            <a:endParaRPr lang="en-US"/>
          </a:p>
        </p:txBody>
      </p:sp>
      <p:grpSp>
        <p:nvGrpSpPr>
          <p:cNvPr id="3" name="Group 2">
            <a:extLst>
              <a:ext uri="{FF2B5EF4-FFF2-40B4-BE49-F238E27FC236}">
                <a16:creationId xmlns:a16="http://schemas.microsoft.com/office/drawing/2014/main" id="{A9E4BE10-1281-DB42-9B65-DDC940EAC297}"/>
              </a:ext>
            </a:extLst>
          </p:cNvPr>
          <p:cNvGrpSpPr/>
          <p:nvPr userDrawn="1"/>
        </p:nvGrpSpPr>
        <p:grpSpPr>
          <a:xfrm>
            <a:off x="-1" y="0"/>
            <a:ext cx="4315900" cy="6858000"/>
            <a:chOff x="-1" y="0"/>
            <a:chExt cx="4315900" cy="6858000"/>
          </a:xfrm>
        </p:grpSpPr>
        <p:pic>
          <p:nvPicPr>
            <p:cNvPr id="17" name="Picture 16" descr="A close up of a logo&#10;&#10;Description automatically generated">
              <a:extLst>
                <a:ext uri="{FF2B5EF4-FFF2-40B4-BE49-F238E27FC236}">
                  <a16:creationId xmlns:a16="http://schemas.microsoft.com/office/drawing/2014/main" id="{331C5BDA-B522-0C42-A260-D5BAC16F222A}"/>
                </a:ext>
              </a:extLst>
            </p:cNvPr>
            <p:cNvPicPr>
              <a:picLocks noChangeAspect="1"/>
            </p:cNvPicPr>
            <p:nvPr userDrawn="1"/>
          </p:nvPicPr>
          <p:blipFill rotWithShape="1">
            <a:blip r:embed="rId2"/>
            <a:srcRect r="87308" b="16582"/>
            <a:stretch/>
          </p:blipFill>
          <p:spPr>
            <a:xfrm>
              <a:off x="2768453" y="0"/>
              <a:ext cx="1547446" cy="6858000"/>
            </a:xfrm>
            <a:prstGeom prst="rect">
              <a:avLst/>
            </a:prstGeom>
          </p:spPr>
        </p:pic>
        <p:sp>
          <p:nvSpPr>
            <p:cNvPr id="12" name="Rectangle 11">
              <a:extLst>
                <a:ext uri="{FF2B5EF4-FFF2-40B4-BE49-F238E27FC236}">
                  <a16:creationId xmlns:a16="http://schemas.microsoft.com/office/drawing/2014/main" id="{F41F0323-CFF1-F345-B1E7-23C2AEA17CF1}"/>
                </a:ext>
              </a:extLst>
            </p:cNvPr>
            <p:cNvSpPr/>
            <p:nvPr userDrawn="1"/>
          </p:nvSpPr>
          <p:spPr>
            <a:xfrm>
              <a:off x="-1" y="0"/>
              <a:ext cx="4260814"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4C8C506-62B0-3B4E-A6FC-2F95F5B74E22}"/>
              </a:ext>
            </a:extLst>
          </p:cNvPr>
          <p:cNvSpPr>
            <a:spLocks noGrp="1"/>
          </p:cNvSpPr>
          <p:nvPr>
            <p:ph type="title"/>
          </p:nvPr>
        </p:nvSpPr>
        <p:spPr>
          <a:xfrm>
            <a:off x="208723" y="365124"/>
            <a:ext cx="3925956" cy="1325563"/>
          </a:xfrm>
        </p:spPr>
        <p:txBody>
          <a:bodyPr/>
          <a:lstStyle>
            <a:lvl1pPr>
              <a:defRPr>
                <a:solidFill>
                  <a:schemeClr val="bg1"/>
                </a:solidFill>
              </a:defRPr>
            </a:lvl1pPr>
          </a:lstStyle>
          <a:p>
            <a:r>
              <a:rPr lang="en-US"/>
              <a:t>Click to edit Master title style</a:t>
            </a:r>
          </a:p>
        </p:txBody>
      </p:sp>
      <p:sp>
        <p:nvSpPr>
          <p:cNvPr id="15" name="Content Placeholder 2">
            <a:extLst>
              <a:ext uri="{FF2B5EF4-FFF2-40B4-BE49-F238E27FC236}">
                <a16:creationId xmlns:a16="http://schemas.microsoft.com/office/drawing/2014/main" id="{610EFE22-2DB5-264B-A504-D61E5816F85E}"/>
              </a:ext>
            </a:extLst>
          </p:cNvPr>
          <p:cNvSpPr>
            <a:spLocks noGrp="1"/>
          </p:cNvSpPr>
          <p:nvPr>
            <p:ph idx="1"/>
          </p:nvPr>
        </p:nvSpPr>
        <p:spPr>
          <a:xfrm>
            <a:off x="208723" y="1835565"/>
            <a:ext cx="3925956" cy="4025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0">
            <a:extLst>
              <a:ext uri="{FF2B5EF4-FFF2-40B4-BE49-F238E27FC236}">
                <a16:creationId xmlns:a16="http://schemas.microsoft.com/office/drawing/2014/main" id="{F1B06B6D-CF17-C64C-9625-FDC0FD465ABB}"/>
              </a:ext>
            </a:extLst>
          </p:cNvPr>
          <p:cNvSpPr>
            <a:spLocks noGrp="1"/>
          </p:cNvSpPr>
          <p:nvPr>
            <p:ph type="pic" sz="quarter" idx="15"/>
          </p:nvPr>
        </p:nvSpPr>
        <p:spPr>
          <a:xfrm>
            <a:off x="8375615" y="3348649"/>
            <a:ext cx="3684172" cy="2858723"/>
          </a:xfrm>
        </p:spPr>
        <p:txBody>
          <a:bodyPr/>
          <a:lstStyle/>
          <a:p>
            <a:endParaRPr lang="en-US"/>
          </a:p>
        </p:txBody>
      </p:sp>
      <p:pic>
        <p:nvPicPr>
          <p:cNvPr id="19" name="Picture 18" descr="Text&#10;&#10;Description automatically generated">
            <a:extLst>
              <a:ext uri="{FF2B5EF4-FFF2-40B4-BE49-F238E27FC236}">
                <a16:creationId xmlns:a16="http://schemas.microsoft.com/office/drawing/2014/main" id="{B6058F95-76D6-794B-BB76-B499C8DF42A0}"/>
              </a:ext>
            </a:extLst>
          </p:cNvPr>
          <p:cNvPicPr>
            <a:picLocks noChangeAspect="1"/>
          </p:cNvPicPr>
          <p:nvPr userDrawn="1"/>
        </p:nvPicPr>
        <p:blipFill rotWithShape="1">
          <a:blip r:embed="rId3"/>
          <a:srcRect b="46188"/>
          <a:stretch/>
        </p:blipFill>
        <p:spPr>
          <a:xfrm>
            <a:off x="0" y="6115707"/>
            <a:ext cx="1507525" cy="605767"/>
          </a:xfrm>
          <a:prstGeom prst="rect">
            <a:avLst/>
          </a:prstGeom>
        </p:spPr>
      </p:pic>
    </p:spTree>
    <p:extLst>
      <p:ext uri="{BB962C8B-B14F-4D97-AF65-F5344CB8AC3E}">
        <p14:creationId xmlns:p14="http://schemas.microsoft.com/office/powerpoint/2010/main" val="3957031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61DBE08-73EE-E248-9A94-3E3F3A4D9BD6}"/>
              </a:ext>
            </a:extLst>
          </p:cNvPr>
          <p:cNvSpPr>
            <a:spLocks noGrp="1"/>
          </p:cNvSpPr>
          <p:nvPr>
            <p:ph type="pic" sz="quarter" idx="13"/>
          </p:nvPr>
        </p:nvSpPr>
        <p:spPr>
          <a:xfrm>
            <a:off x="-2" y="0"/>
            <a:ext cx="12192001" cy="6858000"/>
          </a:xfrm>
        </p:spPr>
        <p:txBody>
          <a:bodyPr/>
          <a:lstStyle/>
          <a:p>
            <a:endParaRPr lang="en-US"/>
          </a:p>
        </p:txBody>
      </p:sp>
      <p:sp>
        <p:nvSpPr>
          <p:cNvPr id="4" name="Date Placeholder 3">
            <a:extLst>
              <a:ext uri="{FF2B5EF4-FFF2-40B4-BE49-F238E27FC236}">
                <a16:creationId xmlns:a16="http://schemas.microsoft.com/office/drawing/2014/main" id="{718132C5-8314-D44C-97FA-65F882B9A367}"/>
              </a:ext>
            </a:extLst>
          </p:cNvPr>
          <p:cNvSpPr>
            <a:spLocks noGrp="1"/>
          </p:cNvSpPr>
          <p:nvPr>
            <p:ph type="dt" sz="half" idx="10"/>
          </p:nvPr>
        </p:nvSpPr>
        <p:spPr>
          <a:xfrm>
            <a:off x="733991" y="6356349"/>
            <a:ext cx="2611120" cy="365125"/>
          </a:xfrm>
        </p:spPr>
        <p:txBody>
          <a:bodyPr/>
          <a:lstStyle/>
          <a:p>
            <a:fld id="{B10FC646-D706-F744-8D74-285615B3AD1C}" type="datetimeFigureOut">
              <a:rPr lang="en-US" smtClean="0"/>
              <a:t>2/12/2024</a:t>
            </a:fld>
            <a:endParaRPr lang="en-US"/>
          </a:p>
        </p:txBody>
      </p:sp>
      <p:sp>
        <p:nvSpPr>
          <p:cNvPr id="5" name="Footer Placeholder 4">
            <a:extLst>
              <a:ext uri="{FF2B5EF4-FFF2-40B4-BE49-F238E27FC236}">
                <a16:creationId xmlns:a16="http://schemas.microsoft.com/office/drawing/2014/main" id="{8E277702-0E8E-D04E-B52C-068046A40D95}"/>
              </a:ext>
            </a:extLst>
          </p:cNvPr>
          <p:cNvSpPr>
            <a:spLocks noGrp="1"/>
          </p:cNvSpPr>
          <p:nvPr>
            <p:ph type="ftr" sz="quarter" idx="11"/>
          </p:nvPr>
        </p:nvSpPr>
        <p:spPr>
          <a:xfrm>
            <a:off x="4260815" y="6356349"/>
            <a:ext cx="4114800" cy="365125"/>
          </a:xfrm>
        </p:spPr>
        <p:txBody>
          <a:bodyPr/>
          <a:lstStyle/>
          <a:p>
            <a:endParaRPr lang="en-US"/>
          </a:p>
        </p:txBody>
      </p:sp>
      <p:sp>
        <p:nvSpPr>
          <p:cNvPr id="6" name="Slide Number Placeholder 5">
            <a:extLst>
              <a:ext uri="{FF2B5EF4-FFF2-40B4-BE49-F238E27FC236}">
                <a16:creationId xmlns:a16="http://schemas.microsoft.com/office/drawing/2014/main" id="{3CA9647A-416E-A040-B69A-AFDA53EA0EA4}"/>
              </a:ext>
            </a:extLst>
          </p:cNvPr>
          <p:cNvSpPr>
            <a:spLocks noGrp="1"/>
          </p:cNvSpPr>
          <p:nvPr>
            <p:ph type="sldNum" sz="quarter" idx="12"/>
          </p:nvPr>
        </p:nvSpPr>
        <p:spPr/>
        <p:txBody>
          <a:bodyPr/>
          <a:lstStyle/>
          <a:p>
            <a:fld id="{7EE6AFEC-37F4-1D48-80F4-D3D02F74536C}" type="slidenum">
              <a:rPr lang="en-US" smtClean="0"/>
              <a:t>‹#›</a:t>
            </a:fld>
            <a:endParaRPr lang="en-US"/>
          </a:p>
        </p:txBody>
      </p:sp>
      <p:sp>
        <p:nvSpPr>
          <p:cNvPr id="17" name="Title 1">
            <a:extLst>
              <a:ext uri="{FF2B5EF4-FFF2-40B4-BE49-F238E27FC236}">
                <a16:creationId xmlns:a16="http://schemas.microsoft.com/office/drawing/2014/main" id="{6882D828-8B60-B64D-8195-E5AD6028C460}"/>
              </a:ext>
            </a:extLst>
          </p:cNvPr>
          <p:cNvSpPr>
            <a:spLocks noGrp="1"/>
          </p:cNvSpPr>
          <p:nvPr>
            <p:ph type="ctrTitle"/>
          </p:nvPr>
        </p:nvSpPr>
        <p:spPr>
          <a:xfrm>
            <a:off x="218438" y="4229389"/>
            <a:ext cx="7751670" cy="904790"/>
          </a:xfrm>
        </p:spPr>
        <p:txBody>
          <a:bodyPr anchor="b"/>
          <a:lstStyle>
            <a:lvl1pPr algn="l">
              <a:defRPr sz="4400">
                <a:latin typeface="+mj-lt"/>
              </a:defRPr>
            </a:lvl1pPr>
          </a:lstStyle>
          <a:p>
            <a:r>
              <a:rPr lang="en-US"/>
              <a:t>Click to edit Master title style</a:t>
            </a:r>
          </a:p>
        </p:txBody>
      </p:sp>
      <p:sp>
        <p:nvSpPr>
          <p:cNvPr id="18" name="Subtitle 2">
            <a:extLst>
              <a:ext uri="{FF2B5EF4-FFF2-40B4-BE49-F238E27FC236}">
                <a16:creationId xmlns:a16="http://schemas.microsoft.com/office/drawing/2014/main" id="{7BEBCA61-7A9D-944B-BBF6-A7D21A219613}"/>
              </a:ext>
            </a:extLst>
          </p:cNvPr>
          <p:cNvSpPr>
            <a:spLocks noGrp="1"/>
          </p:cNvSpPr>
          <p:nvPr>
            <p:ph type="subTitle" idx="1"/>
          </p:nvPr>
        </p:nvSpPr>
        <p:spPr>
          <a:xfrm>
            <a:off x="218438" y="5291490"/>
            <a:ext cx="7751670" cy="627396"/>
          </a:xfrm>
        </p:spPr>
        <p:txBody>
          <a:bodyPr>
            <a:normAutofit/>
          </a:bodyPr>
          <a:lstStyle>
            <a:lvl1pPr marL="0" indent="0" algn="l">
              <a:buNone/>
              <a:defRPr sz="16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95453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9" name="Picture 8" descr="A picture containing bird&#10;&#10;Description automatically generated">
            <a:extLst>
              <a:ext uri="{FF2B5EF4-FFF2-40B4-BE49-F238E27FC236}">
                <a16:creationId xmlns:a16="http://schemas.microsoft.com/office/drawing/2014/main" id="{C044CC65-39BB-9241-8761-4877F830C2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4C8C506-62B0-3B4E-A6FC-2F95F5B74E22}"/>
              </a:ext>
            </a:extLst>
          </p:cNvPr>
          <p:cNvSpPr>
            <a:spLocks noGrp="1"/>
          </p:cNvSpPr>
          <p:nvPr>
            <p:ph type="title"/>
          </p:nvPr>
        </p:nvSpPr>
        <p:spPr>
          <a:xfrm>
            <a:off x="1920240" y="365125"/>
            <a:ext cx="9433560" cy="1325563"/>
          </a:xfrm>
        </p:spPr>
        <p:txBody>
          <a:bodyPr/>
          <a:lstStyle>
            <a:lvl1pPr>
              <a:defRPr>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17237528-8BB0-6B46-9CD9-542AA14DDB32}"/>
              </a:ext>
            </a:extLst>
          </p:cNvPr>
          <p:cNvSpPr>
            <a:spLocks noGrp="1"/>
          </p:cNvSpPr>
          <p:nvPr>
            <p:ph idx="1"/>
          </p:nvPr>
        </p:nvSpPr>
        <p:spPr>
          <a:xfrm>
            <a:off x="1920240" y="1825625"/>
            <a:ext cx="9433560" cy="395541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132C5-8314-D44C-97FA-65F882B9A367}"/>
              </a:ext>
            </a:extLst>
          </p:cNvPr>
          <p:cNvSpPr>
            <a:spLocks noGrp="1"/>
          </p:cNvSpPr>
          <p:nvPr>
            <p:ph type="dt" sz="half" idx="10"/>
          </p:nvPr>
        </p:nvSpPr>
        <p:spPr>
          <a:xfrm>
            <a:off x="1920240" y="6356350"/>
            <a:ext cx="2611120" cy="365125"/>
          </a:xfrm>
        </p:spPr>
        <p:txBody>
          <a:bodyPr/>
          <a:lstStyle/>
          <a:p>
            <a:fld id="{B10FC646-D706-F744-8D74-285615B3AD1C}" type="datetimeFigureOut">
              <a:rPr lang="en-US" smtClean="0"/>
              <a:t>2/12/2024</a:t>
            </a:fld>
            <a:endParaRPr lang="en-US"/>
          </a:p>
        </p:txBody>
      </p:sp>
      <p:sp>
        <p:nvSpPr>
          <p:cNvPr id="5" name="Footer Placeholder 4">
            <a:extLst>
              <a:ext uri="{FF2B5EF4-FFF2-40B4-BE49-F238E27FC236}">
                <a16:creationId xmlns:a16="http://schemas.microsoft.com/office/drawing/2014/main" id="{8E277702-0E8E-D04E-B52C-068046A40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A9647A-416E-A040-B69A-AFDA53EA0EA4}"/>
              </a:ext>
            </a:extLst>
          </p:cNvPr>
          <p:cNvSpPr>
            <a:spLocks noGrp="1"/>
          </p:cNvSpPr>
          <p:nvPr>
            <p:ph type="sldNum" sz="quarter" idx="12"/>
          </p:nvPr>
        </p:nvSpPr>
        <p:spPr/>
        <p:txBody>
          <a:bodyPr/>
          <a:lstStyle/>
          <a:p>
            <a:fld id="{7EE6AFEC-37F4-1D48-80F4-D3D02F74536C}" type="slidenum">
              <a:rPr lang="en-US" smtClean="0"/>
              <a:t>‹#›</a:t>
            </a:fld>
            <a:endParaRPr lang="en-US"/>
          </a:p>
        </p:txBody>
      </p:sp>
    </p:spTree>
    <p:extLst>
      <p:ext uri="{BB962C8B-B14F-4D97-AF65-F5344CB8AC3E}">
        <p14:creationId xmlns:p14="http://schemas.microsoft.com/office/powerpoint/2010/main" val="4088190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pic>
        <p:nvPicPr>
          <p:cNvPr id="4" name="Picture 3" descr="A picture containing bird&#10;&#10;Description automatically generated">
            <a:extLst>
              <a:ext uri="{FF2B5EF4-FFF2-40B4-BE49-F238E27FC236}">
                <a16:creationId xmlns:a16="http://schemas.microsoft.com/office/drawing/2014/main" id="{3DD46B9C-C849-2547-9330-BEEFD7C8182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BAD4CAFE-77C6-2B47-A011-297FF70AFF8E}"/>
              </a:ext>
            </a:extLst>
          </p:cNvPr>
          <p:cNvSpPr>
            <a:spLocks noGrp="1"/>
          </p:cNvSpPr>
          <p:nvPr>
            <p:ph sz="half" idx="1"/>
          </p:nvPr>
        </p:nvSpPr>
        <p:spPr>
          <a:xfrm>
            <a:off x="1920240" y="1825625"/>
            <a:ext cx="4582160" cy="383349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E78DEC-E24D-5E4F-929A-926B6CED4916}"/>
              </a:ext>
            </a:extLst>
          </p:cNvPr>
          <p:cNvSpPr>
            <a:spLocks noGrp="1"/>
          </p:cNvSpPr>
          <p:nvPr>
            <p:ph type="dt" sz="half" idx="10"/>
          </p:nvPr>
        </p:nvSpPr>
        <p:spPr>
          <a:xfrm>
            <a:off x="1920240" y="6356350"/>
            <a:ext cx="2611120" cy="365125"/>
          </a:xfrm>
        </p:spPr>
        <p:txBody>
          <a:bodyPr/>
          <a:lstStyle/>
          <a:p>
            <a:fld id="{B10FC646-D706-F744-8D74-285615B3AD1C}" type="datetimeFigureOut">
              <a:rPr lang="en-US" smtClean="0"/>
              <a:t>2/12/2024</a:t>
            </a:fld>
            <a:endParaRPr lang="en-US"/>
          </a:p>
        </p:txBody>
      </p:sp>
      <p:sp>
        <p:nvSpPr>
          <p:cNvPr id="6" name="Footer Placeholder 5">
            <a:extLst>
              <a:ext uri="{FF2B5EF4-FFF2-40B4-BE49-F238E27FC236}">
                <a16:creationId xmlns:a16="http://schemas.microsoft.com/office/drawing/2014/main" id="{D8E8C3D4-F607-1F4C-89FB-51FC6CDE4C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140EA9-9A4A-154E-835E-F0346154DF63}"/>
              </a:ext>
            </a:extLst>
          </p:cNvPr>
          <p:cNvSpPr>
            <a:spLocks noGrp="1"/>
          </p:cNvSpPr>
          <p:nvPr>
            <p:ph type="sldNum" sz="quarter" idx="12"/>
          </p:nvPr>
        </p:nvSpPr>
        <p:spPr/>
        <p:txBody>
          <a:bodyPr/>
          <a:lstStyle/>
          <a:p>
            <a:fld id="{7EE6AFEC-37F4-1D48-80F4-D3D02F74536C}" type="slidenum">
              <a:rPr lang="en-US" smtClean="0"/>
              <a:t>‹#›</a:t>
            </a:fld>
            <a:endParaRPr lang="en-US"/>
          </a:p>
        </p:txBody>
      </p:sp>
      <p:sp>
        <p:nvSpPr>
          <p:cNvPr id="8" name="Title 1">
            <a:extLst>
              <a:ext uri="{FF2B5EF4-FFF2-40B4-BE49-F238E27FC236}">
                <a16:creationId xmlns:a16="http://schemas.microsoft.com/office/drawing/2014/main" id="{B6EE7176-8C0B-1F43-9A31-283CA5592829}"/>
              </a:ext>
            </a:extLst>
          </p:cNvPr>
          <p:cNvSpPr txBox="1">
            <a:spLocks/>
          </p:cNvSpPr>
          <p:nvPr userDrawn="1"/>
        </p:nvSpPr>
        <p:spPr>
          <a:xfrm>
            <a:off x="1920240" y="365125"/>
            <a:ext cx="943356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p>
        </p:txBody>
      </p:sp>
      <p:sp>
        <p:nvSpPr>
          <p:cNvPr id="10" name="Content Placeholder 2">
            <a:extLst>
              <a:ext uri="{FF2B5EF4-FFF2-40B4-BE49-F238E27FC236}">
                <a16:creationId xmlns:a16="http://schemas.microsoft.com/office/drawing/2014/main" id="{C4EF6F23-0457-734A-8122-E94EE569E45B}"/>
              </a:ext>
            </a:extLst>
          </p:cNvPr>
          <p:cNvSpPr>
            <a:spLocks noGrp="1"/>
          </p:cNvSpPr>
          <p:nvPr>
            <p:ph sz="half" idx="13"/>
          </p:nvPr>
        </p:nvSpPr>
        <p:spPr>
          <a:xfrm>
            <a:off x="6771640" y="1825625"/>
            <a:ext cx="4582160" cy="383349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0746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pic>
        <p:nvPicPr>
          <p:cNvPr id="4" name="Picture 3" descr="A picture containing bird&#10;&#10;Description automatically generated">
            <a:extLst>
              <a:ext uri="{FF2B5EF4-FFF2-40B4-BE49-F238E27FC236}">
                <a16:creationId xmlns:a16="http://schemas.microsoft.com/office/drawing/2014/main" id="{9E88F586-00C7-2745-B91C-6D19355905F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6C56BB26-8D17-FF41-8233-095B59A9CDAE}"/>
              </a:ext>
            </a:extLst>
          </p:cNvPr>
          <p:cNvSpPr>
            <a:spLocks noGrp="1"/>
          </p:cNvSpPr>
          <p:nvPr>
            <p:ph type="body" idx="1"/>
          </p:nvPr>
        </p:nvSpPr>
        <p:spPr>
          <a:xfrm>
            <a:off x="1918652" y="1681163"/>
            <a:ext cx="458216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6FB5802E-8632-E64F-8945-8F160C08F39F}"/>
              </a:ext>
            </a:extLst>
          </p:cNvPr>
          <p:cNvSpPr>
            <a:spLocks noGrp="1"/>
          </p:cNvSpPr>
          <p:nvPr>
            <p:ph type="body" sz="quarter" idx="3"/>
          </p:nvPr>
        </p:nvSpPr>
        <p:spPr>
          <a:xfrm>
            <a:off x="6771640" y="1681163"/>
            <a:ext cx="45837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BCF88939-A5E5-534A-8777-76D8C439AFE1}"/>
              </a:ext>
            </a:extLst>
          </p:cNvPr>
          <p:cNvSpPr>
            <a:spLocks noGrp="1"/>
          </p:cNvSpPr>
          <p:nvPr>
            <p:ph type="dt" sz="half" idx="10"/>
          </p:nvPr>
        </p:nvSpPr>
        <p:spPr/>
        <p:txBody>
          <a:bodyPr/>
          <a:lstStyle/>
          <a:p>
            <a:fld id="{B10FC646-D706-F744-8D74-285615B3AD1C}" type="datetimeFigureOut">
              <a:rPr lang="en-US" smtClean="0"/>
              <a:t>2/12/2024</a:t>
            </a:fld>
            <a:endParaRPr lang="en-US"/>
          </a:p>
        </p:txBody>
      </p:sp>
      <p:sp>
        <p:nvSpPr>
          <p:cNvPr id="8" name="Footer Placeholder 7">
            <a:extLst>
              <a:ext uri="{FF2B5EF4-FFF2-40B4-BE49-F238E27FC236}">
                <a16:creationId xmlns:a16="http://schemas.microsoft.com/office/drawing/2014/main" id="{014D3F7B-B0B5-EE48-ADBA-3DA485EF35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0F55C2-337F-F94B-AA8D-2667A97CEF10}"/>
              </a:ext>
            </a:extLst>
          </p:cNvPr>
          <p:cNvSpPr>
            <a:spLocks noGrp="1"/>
          </p:cNvSpPr>
          <p:nvPr>
            <p:ph type="sldNum" sz="quarter" idx="12"/>
          </p:nvPr>
        </p:nvSpPr>
        <p:spPr/>
        <p:txBody>
          <a:bodyPr/>
          <a:lstStyle/>
          <a:p>
            <a:fld id="{7EE6AFEC-37F4-1D48-80F4-D3D02F74536C}" type="slidenum">
              <a:rPr lang="en-US" smtClean="0"/>
              <a:t>‹#›</a:t>
            </a:fld>
            <a:endParaRPr lang="en-US"/>
          </a:p>
        </p:txBody>
      </p:sp>
      <p:sp>
        <p:nvSpPr>
          <p:cNvPr id="10" name="Content Placeholder 2">
            <a:extLst>
              <a:ext uri="{FF2B5EF4-FFF2-40B4-BE49-F238E27FC236}">
                <a16:creationId xmlns:a16="http://schemas.microsoft.com/office/drawing/2014/main" id="{8C8E4565-FC2C-B444-8F57-8F7547ABAC29}"/>
              </a:ext>
            </a:extLst>
          </p:cNvPr>
          <p:cNvSpPr>
            <a:spLocks noGrp="1"/>
          </p:cNvSpPr>
          <p:nvPr>
            <p:ph sz="half" idx="13"/>
          </p:nvPr>
        </p:nvSpPr>
        <p:spPr>
          <a:xfrm>
            <a:off x="1920240" y="2671762"/>
            <a:ext cx="4582160" cy="2987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6B9C816B-C660-9C4B-8BB9-ED115ACA4448}"/>
              </a:ext>
            </a:extLst>
          </p:cNvPr>
          <p:cNvSpPr txBox="1">
            <a:spLocks/>
          </p:cNvSpPr>
          <p:nvPr userDrawn="1"/>
        </p:nvSpPr>
        <p:spPr>
          <a:xfrm>
            <a:off x="1920240" y="365125"/>
            <a:ext cx="943356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p>
        </p:txBody>
      </p:sp>
      <p:sp>
        <p:nvSpPr>
          <p:cNvPr id="12" name="Content Placeholder 2">
            <a:extLst>
              <a:ext uri="{FF2B5EF4-FFF2-40B4-BE49-F238E27FC236}">
                <a16:creationId xmlns:a16="http://schemas.microsoft.com/office/drawing/2014/main" id="{01E401C8-8FFC-A04D-A35D-59169EAE3D32}"/>
              </a:ext>
            </a:extLst>
          </p:cNvPr>
          <p:cNvSpPr>
            <a:spLocks noGrp="1"/>
          </p:cNvSpPr>
          <p:nvPr>
            <p:ph sz="half" idx="14"/>
          </p:nvPr>
        </p:nvSpPr>
        <p:spPr>
          <a:xfrm>
            <a:off x="6771640" y="2671762"/>
            <a:ext cx="4582160" cy="2987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8328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pic>
        <p:nvPicPr>
          <p:cNvPr id="9" name="Picture 8" descr="A picture containing yellow, food, table&#10;&#10;Description automatically generated">
            <a:extLst>
              <a:ext uri="{FF2B5EF4-FFF2-40B4-BE49-F238E27FC236}">
                <a16:creationId xmlns:a16="http://schemas.microsoft.com/office/drawing/2014/main" id="{FAF6D7D9-EAC0-F141-95A0-936F67BC7F9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4C8C506-62B0-3B4E-A6FC-2F95F5B74E22}"/>
              </a:ext>
            </a:extLst>
          </p:cNvPr>
          <p:cNvSpPr>
            <a:spLocks noGrp="1"/>
          </p:cNvSpPr>
          <p:nvPr>
            <p:ph type="title"/>
          </p:nvPr>
        </p:nvSpPr>
        <p:spPr>
          <a:xfrm>
            <a:off x="1920240" y="365125"/>
            <a:ext cx="943356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7237528-8BB0-6B46-9CD9-542AA14DDB32}"/>
              </a:ext>
            </a:extLst>
          </p:cNvPr>
          <p:cNvSpPr>
            <a:spLocks noGrp="1"/>
          </p:cNvSpPr>
          <p:nvPr>
            <p:ph idx="1"/>
          </p:nvPr>
        </p:nvSpPr>
        <p:spPr>
          <a:xfrm>
            <a:off x="1920240" y="1825625"/>
            <a:ext cx="9433560" cy="39554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132C5-8314-D44C-97FA-65F882B9A367}"/>
              </a:ext>
            </a:extLst>
          </p:cNvPr>
          <p:cNvSpPr>
            <a:spLocks noGrp="1"/>
          </p:cNvSpPr>
          <p:nvPr>
            <p:ph type="dt" sz="half" idx="10"/>
          </p:nvPr>
        </p:nvSpPr>
        <p:spPr>
          <a:xfrm>
            <a:off x="1920240" y="6356350"/>
            <a:ext cx="2611120" cy="365125"/>
          </a:xfrm>
        </p:spPr>
        <p:txBody>
          <a:bodyPr/>
          <a:lstStyle>
            <a:lvl1pPr>
              <a:defRPr>
                <a:solidFill>
                  <a:schemeClr val="bg1">
                    <a:lumMod val="85000"/>
                  </a:schemeClr>
                </a:solidFill>
              </a:defRPr>
            </a:lvl1pPr>
          </a:lstStyle>
          <a:p>
            <a:fld id="{B10FC646-D706-F744-8D74-285615B3AD1C}" type="datetimeFigureOut">
              <a:rPr lang="en-US" smtClean="0"/>
              <a:pPr/>
              <a:t>2/12/2024</a:t>
            </a:fld>
            <a:endParaRPr lang="en-US"/>
          </a:p>
        </p:txBody>
      </p:sp>
      <p:sp>
        <p:nvSpPr>
          <p:cNvPr id="5" name="Footer Placeholder 4">
            <a:extLst>
              <a:ext uri="{FF2B5EF4-FFF2-40B4-BE49-F238E27FC236}">
                <a16:creationId xmlns:a16="http://schemas.microsoft.com/office/drawing/2014/main" id="{8E277702-0E8E-D04E-B52C-068046A40D95}"/>
              </a:ext>
            </a:extLst>
          </p:cNvPr>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6" name="Slide Number Placeholder 5">
            <a:extLst>
              <a:ext uri="{FF2B5EF4-FFF2-40B4-BE49-F238E27FC236}">
                <a16:creationId xmlns:a16="http://schemas.microsoft.com/office/drawing/2014/main" id="{3CA9647A-416E-A040-B69A-AFDA53EA0EA4}"/>
              </a:ext>
            </a:extLst>
          </p:cNvPr>
          <p:cNvSpPr>
            <a:spLocks noGrp="1"/>
          </p:cNvSpPr>
          <p:nvPr>
            <p:ph type="sldNum" sz="quarter" idx="12"/>
          </p:nvPr>
        </p:nvSpPr>
        <p:spPr/>
        <p:txBody>
          <a:bodyPr/>
          <a:lstStyle>
            <a:lvl1pPr>
              <a:defRPr>
                <a:solidFill>
                  <a:schemeClr val="bg1">
                    <a:lumMod val="85000"/>
                  </a:schemeClr>
                </a:solidFill>
              </a:defRPr>
            </a:lvl1pPr>
          </a:lstStyle>
          <a:p>
            <a:fld id="{7EE6AFEC-37F4-1D48-80F4-D3D02F74536C}" type="slidenum">
              <a:rPr lang="en-US" smtClean="0"/>
              <a:pPr/>
              <a:t>‹#›</a:t>
            </a:fld>
            <a:endParaRPr lang="en-US"/>
          </a:p>
        </p:txBody>
      </p:sp>
    </p:spTree>
    <p:extLst>
      <p:ext uri="{BB962C8B-B14F-4D97-AF65-F5344CB8AC3E}">
        <p14:creationId xmlns:p14="http://schemas.microsoft.com/office/powerpoint/2010/main" val="656036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pic>
        <p:nvPicPr>
          <p:cNvPr id="4" name="Picture 3" descr="A picture containing yellow, food, table&#10;&#10;Description automatically generated">
            <a:extLst>
              <a:ext uri="{FF2B5EF4-FFF2-40B4-BE49-F238E27FC236}">
                <a16:creationId xmlns:a16="http://schemas.microsoft.com/office/drawing/2014/main" id="{C7169667-9940-4141-961C-FEF890E1A3D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BAD4CAFE-77C6-2B47-A011-297FF70AFF8E}"/>
              </a:ext>
            </a:extLst>
          </p:cNvPr>
          <p:cNvSpPr>
            <a:spLocks noGrp="1"/>
          </p:cNvSpPr>
          <p:nvPr>
            <p:ph sz="half" idx="1"/>
          </p:nvPr>
        </p:nvSpPr>
        <p:spPr>
          <a:xfrm>
            <a:off x="1920240" y="1825625"/>
            <a:ext cx="4582160" cy="38334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E78DEC-E24D-5E4F-929A-926B6CED4916}"/>
              </a:ext>
            </a:extLst>
          </p:cNvPr>
          <p:cNvSpPr>
            <a:spLocks noGrp="1"/>
          </p:cNvSpPr>
          <p:nvPr>
            <p:ph type="dt" sz="half" idx="10"/>
          </p:nvPr>
        </p:nvSpPr>
        <p:spPr>
          <a:xfrm>
            <a:off x="1923117" y="6356349"/>
            <a:ext cx="2611120" cy="365125"/>
          </a:xfrm>
        </p:spPr>
        <p:txBody>
          <a:bodyPr/>
          <a:lstStyle>
            <a:lvl1pPr>
              <a:defRPr>
                <a:solidFill>
                  <a:schemeClr val="bg1">
                    <a:lumMod val="85000"/>
                  </a:schemeClr>
                </a:solidFill>
              </a:defRPr>
            </a:lvl1pPr>
          </a:lstStyle>
          <a:p>
            <a:fld id="{B10FC646-D706-F744-8D74-285615B3AD1C}" type="datetimeFigureOut">
              <a:rPr lang="en-US" smtClean="0"/>
              <a:pPr/>
              <a:t>2/12/2024</a:t>
            </a:fld>
            <a:endParaRPr lang="en-US"/>
          </a:p>
        </p:txBody>
      </p:sp>
      <p:sp>
        <p:nvSpPr>
          <p:cNvPr id="6" name="Footer Placeholder 5">
            <a:extLst>
              <a:ext uri="{FF2B5EF4-FFF2-40B4-BE49-F238E27FC236}">
                <a16:creationId xmlns:a16="http://schemas.microsoft.com/office/drawing/2014/main" id="{D8E8C3D4-F607-1F4C-89FB-51FC6CDE4CCB}"/>
              </a:ext>
            </a:extLst>
          </p:cNvPr>
          <p:cNvSpPr>
            <a:spLocks noGrp="1"/>
          </p:cNvSpPr>
          <p:nvPr>
            <p:ph type="ftr" sz="quarter" idx="11"/>
          </p:nvPr>
        </p:nvSpPr>
        <p:spPr>
          <a:xfrm>
            <a:off x="4856817" y="6356349"/>
            <a:ext cx="4114800" cy="365125"/>
          </a:xfrm>
        </p:spPr>
        <p:txBody>
          <a:bodyPr/>
          <a:lstStyle>
            <a:lvl1pPr>
              <a:defRPr>
                <a:solidFill>
                  <a:schemeClr val="bg1">
                    <a:lumMod val="85000"/>
                  </a:schemeClr>
                </a:solidFill>
              </a:defRPr>
            </a:lvl1pPr>
          </a:lstStyle>
          <a:p>
            <a:endParaRPr lang="en-US"/>
          </a:p>
        </p:txBody>
      </p:sp>
      <p:sp>
        <p:nvSpPr>
          <p:cNvPr id="7" name="Slide Number Placeholder 6">
            <a:extLst>
              <a:ext uri="{FF2B5EF4-FFF2-40B4-BE49-F238E27FC236}">
                <a16:creationId xmlns:a16="http://schemas.microsoft.com/office/drawing/2014/main" id="{2C140EA9-9A4A-154E-835E-F0346154DF63}"/>
              </a:ext>
            </a:extLst>
          </p:cNvPr>
          <p:cNvSpPr>
            <a:spLocks noGrp="1"/>
          </p:cNvSpPr>
          <p:nvPr>
            <p:ph type="sldNum" sz="quarter" idx="12"/>
          </p:nvPr>
        </p:nvSpPr>
        <p:spPr/>
        <p:txBody>
          <a:bodyPr/>
          <a:lstStyle>
            <a:lvl1pPr>
              <a:defRPr>
                <a:solidFill>
                  <a:schemeClr val="bg1">
                    <a:lumMod val="85000"/>
                  </a:schemeClr>
                </a:solidFill>
              </a:defRPr>
            </a:lvl1pPr>
          </a:lstStyle>
          <a:p>
            <a:fld id="{7EE6AFEC-37F4-1D48-80F4-D3D02F74536C}" type="slidenum">
              <a:rPr lang="en-US" smtClean="0"/>
              <a:pPr/>
              <a:t>‹#›</a:t>
            </a:fld>
            <a:endParaRPr lang="en-US"/>
          </a:p>
        </p:txBody>
      </p:sp>
      <p:sp>
        <p:nvSpPr>
          <p:cNvPr id="8" name="Title 1">
            <a:extLst>
              <a:ext uri="{FF2B5EF4-FFF2-40B4-BE49-F238E27FC236}">
                <a16:creationId xmlns:a16="http://schemas.microsoft.com/office/drawing/2014/main" id="{B6EE7176-8C0B-1F43-9A31-283CA5592829}"/>
              </a:ext>
            </a:extLst>
          </p:cNvPr>
          <p:cNvSpPr txBox="1">
            <a:spLocks/>
          </p:cNvSpPr>
          <p:nvPr userDrawn="1"/>
        </p:nvSpPr>
        <p:spPr>
          <a:xfrm>
            <a:off x="1920240" y="365125"/>
            <a:ext cx="943356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p>
        </p:txBody>
      </p:sp>
      <p:sp>
        <p:nvSpPr>
          <p:cNvPr id="10" name="Content Placeholder 2">
            <a:extLst>
              <a:ext uri="{FF2B5EF4-FFF2-40B4-BE49-F238E27FC236}">
                <a16:creationId xmlns:a16="http://schemas.microsoft.com/office/drawing/2014/main" id="{C4EF6F23-0457-734A-8122-E94EE569E45B}"/>
              </a:ext>
            </a:extLst>
          </p:cNvPr>
          <p:cNvSpPr>
            <a:spLocks noGrp="1"/>
          </p:cNvSpPr>
          <p:nvPr>
            <p:ph sz="half" idx="13"/>
          </p:nvPr>
        </p:nvSpPr>
        <p:spPr>
          <a:xfrm>
            <a:off x="6771640" y="1825625"/>
            <a:ext cx="4582160" cy="38334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297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pic>
        <p:nvPicPr>
          <p:cNvPr id="4" name="Picture 3" descr="A picture containing yellow, food, table&#10;&#10;Description automatically generated">
            <a:extLst>
              <a:ext uri="{FF2B5EF4-FFF2-40B4-BE49-F238E27FC236}">
                <a16:creationId xmlns:a16="http://schemas.microsoft.com/office/drawing/2014/main" id="{53716C7D-BA51-CA40-9587-2BD03F49D86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6C56BB26-8D17-FF41-8233-095B59A9CDAE}"/>
              </a:ext>
            </a:extLst>
          </p:cNvPr>
          <p:cNvSpPr>
            <a:spLocks noGrp="1"/>
          </p:cNvSpPr>
          <p:nvPr>
            <p:ph type="body" idx="1"/>
          </p:nvPr>
        </p:nvSpPr>
        <p:spPr>
          <a:xfrm>
            <a:off x="1918652" y="1681163"/>
            <a:ext cx="458216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6FB5802E-8632-E64F-8945-8F160C08F39F}"/>
              </a:ext>
            </a:extLst>
          </p:cNvPr>
          <p:cNvSpPr>
            <a:spLocks noGrp="1"/>
          </p:cNvSpPr>
          <p:nvPr>
            <p:ph type="body" sz="quarter" idx="3"/>
          </p:nvPr>
        </p:nvSpPr>
        <p:spPr>
          <a:xfrm>
            <a:off x="6771640" y="1681163"/>
            <a:ext cx="45837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BCF88939-A5E5-534A-8777-76D8C439AFE1}"/>
              </a:ext>
            </a:extLst>
          </p:cNvPr>
          <p:cNvSpPr>
            <a:spLocks noGrp="1"/>
          </p:cNvSpPr>
          <p:nvPr>
            <p:ph type="dt" sz="half" idx="10"/>
          </p:nvPr>
        </p:nvSpPr>
        <p:spPr/>
        <p:txBody>
          <a:bodyPr/>
          <a:lstStyle>
            <a:lvl1pPr>
              <a:defRPr>
                <a:solidFill>
                  <a:schemeClr val="bg1">
                    <a:lumMod val="85000"/>
                  </a:schemeClr>
                </a:solidFill>
              </a:defRPr>
            </a:lvl1pPr>
          </a:lstStyle>
          <a:p>
            <a:fld id="{B10FC646-D706-F744-8D74-285615B3AD1C}" type="datetimeFigureOut">
              <a:rPr lang="en-US" smtClean="0"/>
              <a:pPr/>
              <a:t>2/12/2024</a:t>
            </a:fld>
            <a:endParaRPr lang="en-US"/>
          </a:p>
        </p:txBody>
      </p:sp>
      <p:sp>
        <p:nvSpPr>
          <p:cNvPr id="8" name="Footer Placeholder 7">
            <a:extLst>
              <a:ext uri="{FF2B5EF4-FFF2-40B4-BE49-F238E27FC236}">
                <a16:creationId xmlns:a16="http://schemas.microsoft.com/office/drawing/2014/main" id="{014D3F7B-B0B5-EE48-ADBA-3DA485EF3553}"/>
              </a:ext>
            </a:extLst>
          </p:cNvPr>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9" name="Slide Number Placeholder 8">
            <a:extLst>
              <a:ext uri="{FF2B5EF4-FFF2-40B4-BE49-F238E27FC236}">
                <a16:creationId xmlns:a16="http://schemas.microsoft.com/office/drawing/2014/main" id="{CC0F55C2-337F-F94B-AA8D-2667A97CEF10}"/>
              </a:ext>
            </a:extLst>
          </p:cNvPr>
          <p:cNvSpPr>
            <a:spLocks noGrp="1"/>
          </p:cNvSpPr>
          <p:nvPr>
            <p:ph type="sldNum" sz="quarter" idx="12"/>
          </p:nvPr>
        </p:nvSpPr>
        <p:spPr/>
        <p:txBody>
          <a:bodyPr/>
          <a:lstStyle>
            <a:lvl1pPr>
              <a:defRPr>
                <a:solidFill>
                  <a:schemeClr val="bg1">
                    <a:lumMod val="85000"/>
                  </a:schemeClr>
                </a:solidFill>
              </a:defRPr>
            </a:lvl1pPr>
          </a:lstStyle>
          <a:p>
            <a:fld id="{7EE6AFEC-37F4-1D48-80F4-D3D02F74536C}" type="slidenum">
              <a:rPr lang="en-US" smtClean="0"/>
              <a:pPr/>
              <a:t>‹#›</a:t>
            </a:fld>
            <a:endParaRPr lang="en-US"/>
          </a:p>
        </p:txBody>
      </p:sp>
      <p:sp>
        <p:nvSpPr>
          <p:cNvPr id="10" name="Content Placeholder 2">
            <a:extLst>
              <a:ext uri="{FF2B5EF4-FFF2-40B4-BE49-F238E27FC236}">
                <a16:creationId xmlns:a16="http://schemas.microsoft.com/office/drawing/2014/main" id="{8C8E4565-FC2C-B444-8F57-8F7547ABAC29}"/>
              </a:ext>
            </a:extLst>
          </p:cNvPr>
          <p:cNvSpPr>
            <a:spLocks noGrp="1"/>
          </p:cNvSpPr>
          <p:nvPr>
            <p:ph sz="half" idx="13"/>
          </p:nvPr>
        </p:nvSpPr>
        <p:spPr>
          <a:xfrm>
            <a:off x="1920240" y="2671762"/>
            <a:ext cx="4582160" cy="2987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6B9C816B-C660-9C4B-8BB9-ED115ACA4448}"/>
              </a:ext>
            </a:extLst>
          </p:cNvPr>
          <p:cNvSpPr txBox="1">
            <a:spLocks/>
          </p:cNvSpPr>
          <p:nvPr userDrawn="1"/>
        </p:nvSpPr>
        <p:spPr>
          <a:xfrm>
            <a:off x="1920240" y="365125"/>
            <a:ext cx="943356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p>
        </p:txBody>
      </p:sp>
      <p:sp>
        <p:nvSpPr>
          <p:cNvPr id="12" name="Content Placeholder 2">
            <a:extLst>
              <a:ext uri="{FF2B5EF4-FFF2-40B4-BE49-F238E27FC236}">
                <a16:creationId xmlns:a16="http://schemas.microsoft.com/office/drawing/2014/main" id="{01E401C8-8FFC-A04D-A35D-59169EAE3D32}"/>
              </a:ext>
            </a:extLst>
          </p:cNvPr>
          <p:cNvSpPr>
            <a:spLocks noGrp="1"/>
          </p:cNvSpPr>
          <p:nvPr>
            <p:ph sz="half" idx="14"/>
          </p:nvPr>
        </p:nvSpPr>
        <p:spPr>
          <a:xfrm>
            <a:off x="6771640" y="2671762"/>
            <a:ext cx="4582160" cy="2987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7942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849C9D60-39E6-8244-84DF-498C5CE1EB7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4C8C506-62B0-3B4E-A6FC-2F95F5B74E22}"/>
              </a:ext>
            </a:extLst>
          </p:cNvPr>
          <p:cNvSpPr>
            <a:spLocks noGrp="1"/>
          </p:cNvSpPr>
          <p:nvPr>
            <p:ph type="title"/>
          </p:nvPr>
        </p:nvSpPr>
        <p:spPr>
          <a:xfrm>
            <a:off x="1920240" y="365125"/>
            <a:ext cx="9433560" cy="1325563"/>
          </a:xfr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7237528-8BB0-6B46-9CD9-542AA14DDB32}"/>
              </a:ext>
            </a:extLst>
          </p:cNvPr>
          <p:cNvSpPr>
            <a:spLocks noGrp="1"/>
          </p:cNvSpPr>
          <p:nvPr>
            <p:ph idx="1"/>
          </p:nvPr>
        </p:nvSpPr>
        <p:spPr>
          <a:xfrm>
            <a:off x="1920240" y="1825625"/>
            <a:ext cx="9433560" cy="395541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132C5-8314-D44C-97FA-65F882B9A367}"/>
              </a:ext>
            </a:extLst>
          </p:cNvPr>
          <p:cNvSpPr>
            <a:spLocks noGrp="1"/>
          </p:cNvSpPr>
          <p:nvPr>
            <p:ph type="dt" sz="half" idx="10"/>
          </p:nvPr>
        </p:nvSpPr>
        <p:spPr>
          <a:xfrm>
            <a:off x="1920240" y="6356350"/>
            <a:ext cx="2611120" cy="365125"/>
          </a:xfrm>
        </p:spPr>
        <p:txBody>
          <a:bodyPr/>
          <a:lstStyle/>
          <a:p>
            <a:fld id="{B10FC646-D706-F744-8D74-285615B3AD1C}" type="datetimeFigureOut">
              <a:rPr lang="en-US" smtClean="0"/>
              <a:t>2/12/2024</a:t>
            </a:fld>
            <a:endParaRPr lang="en-US"/>
          </a:p>
        </p:txBody>
      </p:sp>
      <p:sp>
        <p:nvSpPr>
          <p:cNvPr id="5" name="Footer Placeholder 4">
            <a:extLst>
              <a:ext uri="{FF2B5EF4-FFF2-40B4-BE49-F238E27FC236}">
                <a16:creationId xmlns:a16="http://schemas.microsoft.com/office/drawing/2014/main" id="{8E277702-0E8E-D04E-B52C-068046A40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A9647A-416E-A040-B69A-AFDA53EA0EA4}"/>
              </a:ext>
            </a:extLst>
          </p:cNvPr>
          <p:cNvSpPr>
            <a:spLocks noGrp="1"/>
          </p:cNvSpPr>
          <p:nvPr>
            <p:ph type="sldNum" sz="quarter" idx="12"/>
          </p:nvPr>
        </p:nvSpPr>
        <p:spPr/>
        <p:txBody>
          <a:bodyPr/>
          <a:lstStyle/>
          <a:p>
            <a:fld id="{7EE6AFEC-37F4-1D48-80F4-D3D02F74536C}" type="slidenum">
              <a:rPr lang="en-US" smtClean="0"/>
              <a:t>‹#›</a:t>
            </a:fld>
            <a:endParaRPr lang="en-US"/>
          </a:p>
        </p:txBody>
      </p:sp>
    </p:spTree>
    <p:extLst>
      <p:ext uri="{BB962C8B-B14F-4D97-AF65-F5344CB8AC3E}">
        <p14:creationId xmlns:p14="http://schemas.microsoft.com/office/powerpoint/2010/main" val="3377924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Two Content">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5CD972FF-A8A9-AF46-9264-2AAA41AFA1E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BAD4CAFE-77C6-2B47-A011-297FF70AFF8E}"/>
              </a:ext>
            </a:extLst>
          </p:cNvPr>
          <p:cNvSpPr>
            <a:spLocks noGrp="1"/>
          </p:cNvSpPr>
          <p:nvPr>
            <p:ph sz="half" idx="1"/>
          </p:nvPr>
        </p:nvSpPr>
        <p:spPr>
          <a:xfrm>
            <a:off x="1920240" y="1825625"/>
            <a:ext cx="4582160" cy="383349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E78DEC-E24D-5E4F-929A-926B6CED4916}"/>
              </a:ext>
            </a:extLst>
          </p:cNvPr>
          <p:cNvSpPr>
            <a:spLocks noGrp="1"/>
          </p:cNvSpPr>
          <p:nvPr>
            <p:ph type="dt" sz="half" idx="10"/>
          </p:nvPr>
        </p:nvSpPr>
        <p:spPr>
          <a:xfrm>
            <a:off x="1920240" y="6356350"/>
            <a:ext cx="2611120" cy="365125"/>
          </a:xfrm>
        </p:spPr>
        <p:txBody>
          <a:bodyPr/>
          <a:lstStyle/>
          <a:p>
            <a:fld id="{B10FC646-D706-F744-8D74-285615B3AD1C}" type="datetimeFigureOut">
              <a:rPr lang="en-US" smtClean="0"/>
              <a:t>2/12/2024</a:t>
            </a:fld>
            <a:endParaRPr lang="en-US"/>
          </a:p>
        </p:txBody>
      </p:sp>
      <p:sp>
        <p:nvSpPr>
          <p:cNvPr id="6" name="Footer Placeholder 5">
            <a:extLst>
              <a:ext uri="{FF2B5EF4-FFF2-40B4-BE49-F238E27FC236}">
                <a16:creationId xmlns:a16="http://schemas.microsoft.com/office/drawing/2014/main" id="{D8E8C3D4-F607-1F4C-89FB-51FC6CDE4C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140EA9-9A4A-154E-835E-F0346154DF63}"/>
              </a:ext>
            </a:extLst>
          </p:cNvPr>
          <p:cNvSpPr>
            <a:spLocks noGrp="1"/>
          </p:cNvSpPr>
          <p:nvPr>
            <p:ph type="sldNum" sz="quarter" idx="12"/>
          </p:nvPr>
        </p:nvSpPr>
        <p:spPr/>
        <p:txBody>
          <a:bodyPr/>
          <a:lstStyle/>
          <a:p>
            <a:fld id="{7EE6AFEC-37F4-1D48-80F4-D3D02F74536C}" type="slidenum">
              <a:rPr lang="en-US" smtClean="0"/>
              <a:t>‹#›</a:t>
            </a:fld>
            <a:endParaRPr lang="en-US"/>
          </a:p>
        </p:txBody>
      </p:sp>
      <p:sp>
        <p:nvSpPr>
          <p:cNvPr id="8" name="Title 1">
            <a:extLst>
              <a:ext uri="{FF2B5EF4-FFF2-40B4-BE49-F238E27FC236}">
                <a16:creationId xmlns:a16="http://schemas.microsoft.com/office/drawing/2014/main" id="{B6EE7176-8C0B-1F43-9A31-283CA5592829}"/>
              </a:ext>
            </a:extLst>
          </p:cNvPr>
          <p:cNvSpPr txBox="1">
            <a:spLocks/>
          </p:cNvSpPr>
          <p:nvPr userDrawn="1"/>
        </p:nvSpPr>
        <p:spPr>
          <a:xfrm>
            <a:off x="1920240" y="365125"/>
            <a:ext cx="943356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r>
              <a:rPr lang="en-US">
                <a:solidFill>
                  <a:schemeClr val="accent1"/>
                </a:solidFill>
              </a:rPr>
              <a:t>Click to edit Master title style</a:t>
            </a:r>
          </a:p>
        </p:txBody>
      </p:sp>
      <p:sp>
        <p:nvSpPr>
          <p:cNvPr id="10" name="Content Placeholder 2">
            <a:extLst>
              <a:ext uri="{FF2B5EF4-FFF2-40B4-BE49-F238E27FC236}">
                <a16:creationId xmlns:a16="http://schemas.microsoft.com/office/drawing/2014/main" id="{C4EF6F23-0457-734A-8122-E94EE569E45B}"/>
              </a:ext>
            </a:extLst>
          </p:cNvPr>
          <p:cNvSpPr>
            <a:spLocks noGrp="1"/>
          </p:cNvSpPr>
          <p:nvPr>
            <p:ph sz="half" idx="13"/>
          </p:nvPr>
        </p:nvSpPr>
        <p:spPr>
          <a:xfrm>
            <a:off x="6771640" y="1825625"/>
            <a:ext cx="4582160" cy="383349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8488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bird&#10;&#10;Description automatically generated">
            <a:extLst>
              <a:ext uri="{FF2B5EF4-FFF2-40B4-BE49-F238E27FC236}">
                <a16:creationId xmlns:a16="http://schemas.microsoft.com/office/drawing/2014/main" id="{8020C92E-C985-D34F-9868-C8F180676184}"/>
              </a:ext>
            </a:extLst>
          </p:cNvPr>
          <p:cNvPicPr>
            <a:picLocks noChangeAspect="1"/>
          </p:cNvPicPr>
          <p:nvPr userDrawn="1"/>
        </p:nvPicPr>
        <p:blipFill>
          <a:blip r:embed="rId20"/>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1D973CB-EE63-BD43-B7FE-EDAD0D6AA558}"/>
              </a:ext>
            </a:extLst>
          </p:cNvPr>
          <p:cNvSpPr>
            <a:spLocks noGrp="1"/>
          </p:cNvSpPr>
          <p:nvPr>
            <p:ph type="title"/>
          </p:nvPr>
        </p:nvSpPr>
        <p:spPr>
          <a:xfrm>
            <a:off x="1788160" y="365125"/>
            <a:ext cx="956564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714FBC-539F-4F48-BDAA-9479CFFC152C}"/>
              </a:ext>
            </a:extLst>
          </p:cNvPr>
          <p:cNvSpPr>
            <a:spLocks noGrp="1"/>
          </p:cNvSpPr>
          <p:nvPr>
            <p:ph type="body" idx="1"/>
          </p:nvPr>
        </p:nvSpPr>
        <p:spPr>
          <a:xfrm>
            <a:off x="1788160" y="1825625"/>
            <a:ext cx="9565640" cy="39554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F7E73E-CAC3-5141-B961-FA2946339106}"/>
              </a:ext>
            </a:extLst>
          </p:cNvPr>
          <p:cNvSpPr>
            <a:spLocks noGrp="1"/>
          </p:cNvSpPr>
          <p:nvPr>
            <p:ph type="dt" sz="half" idx="2"/>
          </p:nvPr>
        </p:nvSpPr>
        <p:spPr>
          <a:xfrm>
            <a:off x="178816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0FC646-D706-F744-8D74-285615B3AD1C}" type="datetimeFigureOut">
              <a:rPr lang="en-US" smtClean="0"/>
              <a:t>2/12/2024</a:t>
            </a:fld>
            <a:endParaRPr lang="en-US"/>
          </a:p>
        </p:txBody>
      </p:sp>
      <p:sp>
        <p:nvSpPr>
          <p:cNvPr id="5" name="Footer Placeholder 4">
            <a:extLst>
              <a:ext uri="{FF2B5EF4-FFF2-40B4-BE49-F238E27FC236}">
                <a16:creationId xmlns:a16="http://schemas.microsoft.com/office/drawing/2014/main" id="{AA9E9F37-99D7-6345-A7DB-AAE499C25A25}"/>
              </a:ext>
            </a:extLst>
          </p:cNvPr>
          <p:cNvSpPr>
            <a:spLocks noGrp="1"/>
          </p:cNvSpPr>
          <p:nvPr>
            <p:ph type="ftr" sz="quarter" idx="3"/>
          </p:nvPr>
        </p:nvSpPr>
        <p:spPr>
          <a:xfrm>
            <a:off x="485394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FB9828-C94F-9347-8523-91B4636C6D49}"/>
              </a:ext>
            </a:extLst>
          </p:cNvPr>
          <p:cNvSpPr>
            <a:spLocks noGrp="1"/>
          </p:cNvSpPr>
          <p:nvPr>
            <p:ph type="sldNum" sz="quarter" idx="4"/>
          </p:nvPr>
        </p:nvSpPr>
        <p:spPr>
          <a:xfrm>
            <a:off x="929132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E6AFEC-37F4-1D48-80F4-D3D02F74536C}" type="slidenum">
              <a:rPr lang="en-US" smtClean="0"/>
              <a:t>‹#›</a:t>
            </a:fld>
            <a:endParaRPr lang="en-US"/>
          </a:p>
        </p:txBody>
      </p:sp>
    </p:spTree>
    <p:extLst>
      <p:ext uri="{BB962C8B-B14F-4D97-AF65-F5344CB8AC3E}">
        <p14:creationId xmlns:p14="http://schemas.microsoft.com/office/powerpoint/2010/main" val="1328880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7" r:id="rId14"/>
    <p:sldLayoutId id="2147483668" r:id="rId15"/>
    <p:sldLayoutId id="2147483671" r:id="rId16"/>
    <p:sldLayoutId id="2147483669" r:id="rId17"/>
    <p:sldLayoutId id="2147483670" r:id="rId18"/>
  </p:sldLayoutIdLs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s://research.fiu.edu/guidance-regarding-foreign-influence-and-research/"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exportcontrol.fiu.edu/" TargetMode="External"/><Relationship Id="rId3" Type="http://schemas.openxmlformats.org/officeDocument/2006/relationships/hyperlink" Target="mailto:gutierrr@fiu.edu" TargetMode="External"/><Relationship Id="rId7" Type="http://schemas.openxmlformats.org/officeDocument/2006/relationships/hyperlink" Target="https://research.fiu.edu/coi" TargetMode="External"/><Relationship Id="rId12" Type="http://schemas.openxmlformats.org/officeDocument/2006/relationships/hyperlink" Target="https://www.cogr.edu/cogr-releases-summaries-nspm-33-disclosure-requirements-other-provisions" TargetMode="External"/><Relationship Id="rId2" Type="http://schemas.openxmlformats.org/officeDocument/2006/relationships/hyperlink" Target="mailto:andersow@fiu.edu" TargetMode="External"/><Relationship Id="rId1" Type="http://schemas.openxmlformats.org/officeDocument/2006/relationships/slideLayout" Target="../slideLayouts/slideLayout2.xml"/><Relationship Id="rId6" Type="http://schemas.openxmlformats.org/officeDocument/2006/relationships/hyperlink" Target="https://research.fiu.edu/guidance-regarding-foreign-influence-and-research/" TargetMode="External"/><Relationship Id="rId11" Type="http://schemas.openxmlformats.org/officeDocument/2006/relationships/hyperlink" Target="https://global.fiu.edu/" TargetMode="External"/><Relationship Id="rId5" Type="http://schemas.openxmlformats.org/officeDocument/2006/relationships/hyperlink" Target="https://exportcontrol.fiu.edu/export/topics/foreign-influence" TargetMode="External"/><Relationship Id="rId10" Type="http://schemas.openxmlformats.org/officeDocument/2006/relationships/hyperlink" Target="https://compliance.fiu.edu/" TargetMode="External"/><Relationship Id="rId4" Type="http://schemas.openxmlformats.org/officeDocument/2006/relationships/hyperlink" Target="mailto:jeperez@fiu.edu" TargetMode="External"/><Relationship Id="rId9" Type="http://schemas.openxmlformats.org/officeDocument/2006/relationships/hyperlink" Target="https://research.fiu.edu/ored/"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s://exportcontrol.fiu.edu/export/topics/" TargetMode="External"/><Relationship Id="rId2" Type="http://schemas.openxmlformats.org/officeDocument/2006/relationships/hyperlink" Target="https://exportcontrol.fiu.edu/export/definitions/" TargetMode="External"/><Relationship Id="rId1" Type="http://schemas.openxmlformats.org/officeDocument/2006/relationships/slideLayout" Target="../slideLayouts/slideLayout8.xml"/><Relationship Id="rId6" Type="http://schemas.openxmlformats.org/officeDocument/2006/relationships/hyperlink" Target="https://exportcontrol.fiu.edu/export/faqs/" TargetMode="External"/><Relationship Id="rId5" Type="http://schemas.openxmlformats.org/officeDocument/2006/relationships/hyperlink" Target="https://exportcontrol.fiu.edu/export/regulations/" TargetMode="External"/><Relationship Id="rId4" Type="http://schemas.openxmlformats.org/officeDocument/2006/relationships/hyperlink" Target="https://exportcontrol.fiu.edu/export/basics/"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exportcontrol.fiu.edu"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803C8-CF51-AE4E-8945-7CA22578B99D}"/>
              </a:ext>
            </a:extLst>
          </p:cNvPr>
          <p:cNvSpPr>
            <a:spLocks noGrp="1"/>
          </p:cNvSpPr>
          <p:nvPr>
            <p:ph type="ctrTitle"/>
          </p:nvPr>
        </p:nvSpPr>
        <p:spPr/>
        <p:txBody>
          <a:bodyPr/>
          <a:lstStyle/>
          <a:p>
            <a:r>
              <a:rPr lang="en-US" dirty="0"/>
              <a:t>Town Hall Meeting Update 2024</a:t>
            </a:r>
          </a:p>
        </p:txBody>
      </p:sp>
      <p:sp>
        <p:nvSpPr>
          <p:cNvPr id="3" name="Subtitle 2">
            <a:extLst>
              <a:ext uri="{FF2B5EF4-FFF2-40B4-BE49-F238E27FC236}">
                <a16:creationId xmlns:a16="http://schemas.microsoft.com/office/drawing/2014/main" id="{30A2FD73-4108-A149-AFB5-8087DB842A9E}"/>
              </a:ext>
            </a:extLst>
          </p:cNvPr>
          <p:cNvSpPr>
            <a:spLocks noGrp="1"/>
          </p:cNvSpPr>
          <p:nvPr>
            <p:ph type="subTitle" idx="1"/>
          </p:nvPr>
        </p:nvSpPr>
        <p:spPr/>
        <p:txBody>
          <a:bodyPr/>
          <a:lstStyle/>
          <a:p>
            <a:r>
              <a:rPr lang="en-US" dirty="0"/>
              <a:t>Foreign Influence Prevention &amp; Research Security</a:t>
            </a:r>
          </a:p>
        </p:txBody>
      </p:sp>
    </p:spTree>
    <p:extLst>
      <p:ext uri="{BB962C8B-B14F-4D97-AF65-F5344CB8AC3E}">
        <p14:creationId xmlns:p14="http://schemas.microsoft.com/office/powerpoint/2010/main" val="509943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F7FE1D-0E67-244F-9AFD-5239EE035350}"/>
              </a:ext>
            </a:extLst>
          </p:cNvPr>
          <p:cNvSpPr/>
          <p:nvPr/>
        </p:nvSpPr>
        <p:spPr>
          <a:xfrm>
            <a:off x="1542196" y="687794"/>
            <a:ext cx="10259279" cy="680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FD7435-BC45-8D45-8FB0-BD0555511FA4}"/>
              </a:ext>
            </a:extLst>
          </p:cNvPr>
          <p:cNvSpPr>
            <a:spLocks noGrp="1"/>
          </p:cNvSpPr>
          <p:nvPr>
            <p:ph type="title"/>
          </p:nvPr>
        </p:nvSpPr>
        <p:spPr>
          <a:xfrm>
            <a:off x="1920240" y="365125"/>
            <a:ext cx="9881234" cy="1325563"/>
          </a:xfrm>
        </p:spPr>
        <p:txBody>
          <a:bodyPr>
            <a:normAutofit/>
          </a:bodyPr>
          <a:lstStyle/>
          <a:p>
            <a:r>
              <a:rPr lang="en-US" sz="3000" b="1" dirty="0">
                <a:solidFill>
                  <a:schemeClr val="bg1"/>
                </a:solidFill>
              </a:rPr>
              <a:t>5a. Restricted &amp; Watch-listed Entities/ Parties</a:t>
            </a:r>
          </a:p>
        </p:txBody>
      </p:sp>
      <p:sp>
        <p:nvSpPr>
          <p:cNvPr id="4" name="Content Placeholder 2">
            <a:extLst>
              <a:ext uri="{FF2B5EF4-FFF2-40B4-BE49-F238E27FC236}">
                <a16:creationId xmlns:a16="http://schemas.microsoft.com/office/drawing/2014/main" id="{F2B2C9A3-8DD2-7D42-B81F-041A3D0BAFA0}"/>
              </a:ext>
            </a:extLst>
          </p:cNvPr>
          <p:cNvSpPr>
            <a:spLocks noGrp="1"/>
          </p:cNvSpPr>
          <p:nvPr>
            <p:ph idx="1"/>
          </p:nvPr>
        </p:nvSpPr>
        <p:spPr>
          <a:xfrm>
            <a:off x="1704976" y="1587500"/>
            <a:ext cx="10096498" cy="4905376"/>
          </a:xfrm>
        </p:spPr>
        <p:txBody>
          <a:bodyPr>
            <a:noAutofit/>
          </a:bodyPr>
          <a:lstStyle/>
          <a:p>
            <a:pPr marL="0" indent="0">
              <a:lnSpc>
                <a:spcPct val="120000"/>
              </a:lnSpc>
              <a:buNone/>
            </a:pPr>
            <a:r>
              <a:rPr lang="en-US" sz="1600" b="1" u="sng" dirty="0">
                <a:cs typeface="Calibri" panose="020F0502020204030204" pitchFamily="34" charset="0"/>
              </a:rPr>
              <a:t>Restricted Entities/Parties:</a:t>
            </a:r>
          </a:p>
          <a:p>
            <a:pPr marL="457200" indent="-457200">
              <a:spcBef>
                <a:spcPts val="600"/>
              </a:spcBef>
              <a:spcAft>
                <a:spcPts val="600"/>
              </a:spcAft>
              <a:buFont typeface="Wingdings" pitchFamily="2" charset="2"/>
              <a:buChar char="Ø"/>
            </a:pPr>
            <a:r>
              <a:rPr lang="en-US" sz="1600" dirty="0">
                <a:cs typeface="Calibri" panose="020F0502020204030204" pitchFamily="34" charset="0"/>
              </a:rPr>
              <a:t>Entities (or persons) located anywhere in the world (including the U.S) identified by the U.S. Federal Government as threats to national security, U.S. trade policy, global nuclear and biologic safety, etc. </a:t>
            </a:r>
          </a:p>
          <a:p>
            <a:pPr marL="914400" lvl="1" indent="-457200">
              <a:spcBef>
                <a:spcPts val="600"/>
              </a:spcBef>
              <a:spcAft>
                <a:spcPts val="600"/>
              </a:spcAft>
              <a:buFont typeface="Wingdings" pitchFamily="2" charset="2"/>
              <a:buChar char="Ø"/>
            </a:pPr>
            <a:r>
              <a:rPr lang="en-US" sz="1400" b="1" u="sng" dirty="0">
                <a:solidFill>
                  <a:schemeClr val="tx1"/>
                </a:solidFill>
                <a:cs typeface="Calibri" panose="020F0502020204030204" pitchFamily="34" charset="0"/>
              </a:rPr>
              <a:t>Export Update:  </a:t>
            </a:r>
            <a:r>
              <a:rPr lang="en-US" sz="1400" dirty="0">
                <a:cs typeface="Calibri" panose="020F0502020204030204" pitchFamily="34" charset="0"/>
              </a:rPr>
              <a:t>All engagements with Russia and/or Russian nationals, including shipments of most items to Russia, may be prohibited under U.S. export control and OFAC regulations.</a:t>
            </a:r>
          </a:p>
          <a:p>
            <a:pPr marL="457200" indent="-457200">
              <a:spcBef>
                <a:spcPts val="600"/>
              </a:spcBef>
              <a:spcAft>
                <a:spcPts val="600"/>
              </a:spcAft>
              <a:buFont typeface="Wingdings" pitchFamily="2" charset="2"/>
              <a:buChar char="Ø"/>
            </a:pPr>
            <a:r>
              <a:rPr lang="en-US" sz="1600" dirty="0">
                <a:cs typeface="Calibri" panose="020F0502020204030204" pitchFamily="34" charset="0"/>
              </a:rPr>
              <a:t>The U.S. Government publishes and updates the names of such entities and persons in the Federal Register on an ongoing basis.  FIU utilizes the Visual Compliance software tool to identify whether a party is a Restricted Entity/Party.</a:t>
            </a:r>
          </a:p>
          <a:p>
            <a:pPr marL="457200" lvl="1" indent="-457200">
              <a:spcBef>
                <a:spcPts val="600"/>
              </a:spcBef>
              <a:spcAft>
                <a:spcPts val="600"/>
              </a:spcAft>
              <a:buFont typeface="Wingdings" pitchFamily="2" charset="2"/>
              <a:buChar char="Ø"/>
            </a:pPr>
            <a:r>
              <a:rPr lang="en-US" sz="1600" dirty="0">
                <a:cs typeface="Calibri" panose="020F0502020204030204" pitchFamily="34" charset="0"/>
              </a:rPr>
              <a:t>FIU </a:t>
            </a:r>
            <a:r>
              <a:rPr lang="en-US" sz="1600" b="1" dirty="0">
                <a:cs typeface="Calibri" panose="020F0502020204030204" pitchFamily="34" charset="0"/>
              </a:rPr>
              <a:t>will not </a:t>
            </a:r>
            <a:r>
              <a:rPr lang="en-US" sz="1600" dirty="0">
                <a:cs typeface="Calibri" panose="020F0502020204030204" pitchFamily="34" charset="0"/>
              </a:rPr>
              <a:t>enter into any agreement or conduct business with any individual or entity on the restricted party list.</a:t>
            </a:r>
          </a:p>
          <a:p>
            <a:pPr marL="0" lvl="1" indent="0">
              <a:lnSpc>
                <a:spcPct val="120000"/>
              </a:lnSpc>
              <a:buNone/>
            </a:pPr>
            <a:r>
              <a:rPr lang="en-US" sz="1600" b="1" u="sng" dirty="0">
                <a:cs typeface="Calibri" panose="020F0502020204030204" pitchFamily="34" charset="0"/>
              </a:rPr>
              <a:t>Watch-listed Institutions/ ASPI Uni-tracker:</a:t>
            </a:r>
          </a:p>
          <a:p>
            <a:pPr marL="522288" indent="-522288">
              <a:spcBef>
                <a:spcPts val="600"/>
              </a:spcBef>
              <a:spcAft>
                <a:spcPts val="600"/>
              </a:spcAft>
              <a:buFont typeface="Wingdings" pitchFamily="2" charset="2"/>
              <a:buChar char="Ø"/>
            </a:pPr>
            <a:r>
              <a:rPr lang="en-US" sz="1600" dirty="0">
                <a:cs typeface="Calibri" panose="020F0502020204030204" pitchFamily="34" charset="0"/>
              </a:rPr>
              <a:t>The Australian Strategic Policy Institute’s (ASPI) University Tracker (Uni-tracker) is a database of Chinese institutions engaged in military or security-related science and technology research.</a:t>
            </a:r>
          </a:p>
          <a:p>
            <a:pPr marL="522288" indent="-522288">
              <a:spcBef>
                <a:spcPts val="600"/>
              </a:spcBef>
              <a:spcAft>
                <a:spcPts val="600"/>
              </a:spcAft>
              <a:buFont typeface="Wingdings" pitchFamily="2" charset="2"/>
              <a:buChar char="Ø"/>
            </a:pPr>
            <a:r>
              <a:rPr lang="en-US" sz="1600" dirty="0">
                <a:cs typeface="Calibri" panose="020F0502020204030204" pitchFamily="34" charset="0"/>
              </a:rPr>
              <a:t>Funded in part by the U.S. State Department and recommended by U.S. federal law enforcement agencies.</a:t>
            </a:r>
          </a:p>
          <a:p>
            <a:pPr marL="522288" indent="-522288">
              <a:spcBef>
                <a:spcPts val="600"/>
              </a:spcBef>
              <a:spcAft>
                <a:spcPts val="600"/>
              </a:spcAft>
              <a:buFont typeface="Wingdings" pitchFamily="2" charset="2"/>
              <a:buChar char="Ø"/>
            </a:pPr>
            <a:r>
              <a:rPr lang="en-US" sz="1600" dirty="0">
                <a:cs typeface="Calibri" panose="020F0502020204030204" pitchFamily="34" charset="0"/>
              </a:rPr>
              <a:t>Most agreements/collaborations with entities listed on the ASPI Uni-tracker list are </a:t>
            </a:r>
            <a:r>
              <a:rPr lang="en-US" sz="1600" b="1" dirty="0">
                <a:cs typeface="Calibri" panose="020F0502020204030204" pitchFamily="34" charset="0"/>
              </a:rPr>
              <a:t>prohibited</a:t>
            </a:r>
            <a:r>
              <a:rPr lang="en-US" sz="1600" dirty="0">
                <a:cs typeface="Calibri" panose="020F0502020204030204" pitchFamily="34" charset="0"/>
              </a:rPr>
              <a:t>. </a:t>
            </a:r>
          </a:p>
          <a:p>
            <a:pPr>
              <a:lnSpc>
                <a:spcPct val="150000"/>
              </a:lnSpc>
            </a:pPr>
            <a:endParaRPr lang="en-US" sz="1600" dirty="0"/>
          </a:p>
        </p:txBody>
      </p:sp>
    </p:spTree>
    <p:extLst>
      <p:ext uri="{BB962C8B-B14F-4D97-AF65-F5344CB8AC3E}">
        <p14:creationId xmlns:p14="http://schemas.microsoft.com/office/powerpoint/2010/main" val="2406703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F7FE1D-0E67-244F-9AFD-5239EE035350}"/>
              </a:ext>
            </a:extLst>
          </p:cNvPr>
          <p:cNvSpPr/>
          <p:nvPr/>
        </p:nvSpPr>
        <p:spPr>
          <a:xfrm>
            <a:off x="1542196" y="687794"/>
            <a:ext cx="10297379" cy="680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FD7435-BC45-8D45-8FB0-BD0555511FA4}"/>
              </a:ext>
            </a:extLst>
          </p:cNvPr>
          <p:cNvSpPr>
            <a:spLocks noGrp="1"/>
          </p:cNvSpPr>
          <p:nvPr>
            <p:ph type="title"/>
          </p:nvPr>
        </p:nvSpPr>
        <p:spPr>
          <a:xfrm>
            <a:off x="1920240" y="365125"/>
            <a:ext cx="9919334" cy="1325563"/>
          </a:xfrm>
        </p:spPr>
        <p:txBody>
          <a:bodyPr>
            <a:normAutofit/>
          </a:bodyPr>
          <a:lstStyle/>
          <a:p>
            <a:r>
              <a:rPr lang="en-US" sz="3000" b="1" dirty="0">
                <a:solidFill>
                  <a:schemeClr val="bg1"/>
                </a:solidFill>
              </a:rPr>
              <a:t>5b. International Collaborations/ Agreements</a:t>
            </a:r>
          </a:p>
        </p:txBody>
      </p:sp>
      <p:sp>
        <p:nvSpPr>
          <p:cNvPr id="4" name="Content Placeholder 2">
            <a:extLst>
              <a:ext uri="{FF2B5EF4-FFF2-40B4-BE49-F238E27FC236}">
                <a16:creationId xmlns:a16="http://schemas.microsoft.com/office/drawing/2014/main" id="{F2B2C9A3-8DD2-7D42-B81F-041A3D0BAFA0}"/>
              </a:ext>
            </a:extLst>
          </p:cNvPr>
          <p:cNvSpPr>
            <a:spLocks noGrp="1"/>
          </p:cNvSpPr>
          <p:nvPr>
            <p:ph idx="1"/>
          </p:nvPr>
        </p:nvSpPr>
        <p:spPr>
          <a:xfrm>
            <a:off x="1920239" y="1690687"/>
            <a:ext cx="9919335" cy="4802188"/>
          </a:xfrm>
        </p:spPr>
        <p:txBody>
          <a:bodyPr>
            <a:normAutofit/>
          </a:bodyPr>
          <a:lstStyle/>
          <a:p>
            <a:pPr marL="458788" lvl="1" indent="-449263">
              <a:buFont typeface="+mj-lt"/>
              <a:buAutoNum type="arabicPeriod"/>
            </a:pPr>
            <a:r>
              <a:rPr lang="en-US" sz="1800" dirty="0"/>
              <a:t>Under F.S. 288.860 </a:t>
            </a:r>
            <a:r>
              <a:rPr lang="en-US" sz="1800" dirty="0">
                <a:cs typeface="Calibri" panose="020F0502020204030204" pitchFamily="34" charset="0"/>
              </a:rPr>
              <a:t>the university may not participate in any agreement with and/or accept a grant from a “foreign country of concern” (FCC)* or from an entity controlled by a FCC which constrains the freedom of contract of the university, allows the curriculum or values of a program of the state to be directed or controlled by a FCC, or promotes an agenda detrimental to the safety or security of the US or its residents.</a:t>
            </a:r>
          </a:p>
          <a:p>
            <a:pPr marL="458788" lvl="1" indent="-449263">
              <a:spcBef>
                <a:spcPts val="1000"/>
              </a:spcBef>
              <a:buFont typeface="+mj-lt"/>
              <a:buAutoNum type="arabicPeriod"/>
            </a:pPr>
            <a:r>
              <a:rPr lang="en-US" sz="1800" dirty="0">
                <a:cs typeface="Calibri" panose="020F0502020204030204" pitchFamily="34" charset="0"/>
              </a:rPr>
              <a:t>The Office of Global Affairs, ORED, and Office of General Counsel have implemented a process to </a:t>
            </a:r>
            <a:r>
              <a:rPr lang="en-US" dirty="0">
                <a:cs typeface="Calibri" panose="020F0502020204030204" pitchFamily="34" charset="0"/>
              </a:rPr>
              <a:t>evaluate international agreements </a:t>
            </a:r>
            <a:r>
              <a:rPr lang="en-US" sz="1800" dirty="0">
                <a:cs typeface="Calibri" panose="020F0502020204030204" pitchFamily="34" charset="0"/>
              </a:rPr>
              <a:t>to ensure compliance with Florida State requirements.</a:t>
            </a:r>
          </a:p>
          <a:p>
            <a:pPr marL="0" indent="0">
              <a:lnSpc>
                <a:spcPct val="150000"/>
              </a:lnSpc>
              <a:buNone/>
            </a:pPr>
            <a:endParaRPr lang="en-US" sz="1800" dirty="0"/>
          </a:p>
          <a:p>
            <a:pPr marL="0" indent="0">
              <a:lnSpc>
                <a:spcPct val="100000"/>
              </a:lnSpc>
              <a:buNone/>
            </a:pPr>
            <a:r>
              <a:rPr lang="en-US" sz="1400" dirty="0">
                <a:cs typeface="Calibri" panose="020F0502020204030204" pitchFamily="34" charset="0"/>
              </a:rPr>
              <a:t>*</a:t>
            </a:r>
            <a:r>
              <a:rPr lang="en-US" sz="1400" b="1" dirty="0">
                <a:cs typeface="Calibri" panose="020F0502020204030204" pitchFamily="34" charset="0"/>
              </a:rPr>
              <a:t> Foreign Country of Concern (FCC): </a:t>
            </a:r>
            <a:r>
              <a:rPr lang="en-US" sz="1400" dirty="0">
                <a:cs typeface="Calibri" panose="020F0502020204030204" pitchFamily="34" charset="0"/>
              </a:rPr>
              <a:t>currently includes China, Russia, Iran, North Korea, Cuba, Venezuela, and Syria (and any agency or other entity under significant control of such FCC).</a:t>
            </a:r>
          </a:p>
          <a:p>
            <a:pPr marL="0" indent="0">
              <a:lnSpc>
                <a:spcPct val="150000"/>
              </a:lnSpc>
              <a:buNone/>
            </a:pPr>
            <a:endParaRPr lang="en-US" sz="1800" dirty="0"/>
          </a:p>
        </p:txBody>
      </p:sp>
    </p:spTree>
    <p:extLst>
      <p:ext uri="{BB962C8B-B14F-4D97-AF65-F5344CB8AC3E}">
        <p14:creationId xmlns:p14="http://schemas.microsoft.com/office/powerpoint/2010/main" val="3335691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F7FE1D-0E67-244F-9AFD-5239EE035350}"/>
              </a:ext>
            </a:extLst>
          </p:cNvPr>
          <p:cNvSpPr/>
          <p:nvPr/>
        </p:nvSpPr>
        <p:spPr>
          <a:xfrm>
            <a:off x="1542196" y="687794"/>
            <a:ext cx="10287854" cy="680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FD7435-BC45-8D45-8FB0-BD0555511FA4}"/>
              </a:ext>
            </a:extLst>
          </p:cNvPr>
          <p:cNvSpPr>
            <a:spLocks noGrp="1"/>
          </p:cNvSpPr>
          <p:nvPr>
            <p:ph type="title"/>
          </p:nvPr>
        </p:nvSpPr>
        <p:spPr>
          <a:xfrm>
            <a:off x="1920240" y="365125"/>
            <a:ext cx="9909810" cy="1325563"/>
          </a:xfrm>
        </p:spPr>
        <p:txBody>
          <a:bodyPr>
            <a:normAutofit/>
          </a:bodyPr>
          <a:lstStyle/>
          <a:p>
            <a:r>
              <a:rPr lang="en-US" sz="3000" b="1" dirty="0">
                <a:solidFill>
                  <a:schemeClr val="bg1"/>
                </a:solidFill>
              </a:rPr>
              <a:t>5c. Sponsored Research</a:t>
            </a:r>
          </a:p>
        </p:txBody>
      </p:sp>
      <p:sp>
        <p:nvSpPr>
          <p:cNvPr id="4" name="Content Placeholder 2">
            <a:extLst>
              <a:ext uri="{FF2B5EF4-FFF2-40B4-BE49-F238E27FC236}">
                <a16:creationId xmlns:a16="http://schemas.microsoft.com/office/drawing/2014/main" id="{F2B2C9A3-8DD2-7D42-B81F-041A3D0BAFA0}"/>
              </a:ext>
            </a:extLst>
          </p:cNvPr>
          <p:cNvSpPr>
            <a:spLocks noGrp="1"/>
          </p:cNvSpPr>
          <p:nvPr>
            <p:ph idx="1"/>
          </p:nvPr>
        </p:nvSpPr>
        <p:spPr>
          <a:xfrm>
            <a:off x="1743076" y="1447800"/>
            <a:ext cx="10086974" cy="5200650"/>
          </a:xfrm>
        </p:spPr>
        <p:txBody>
          <a:bodyPr>
            <a:normAutofit lnSpcReduction="10000"/>
          </a:bodyPr>
          <a:lstStyle/>
          <a:p>
            <a:pPr>
              <a:lnSpc>
                <a:spcPct val="100000"/>
              </a:lnSpc>
            </a:pPr>
            <a:r>
              <a:rPr lang="en-US" sz="1800" dirty="0">
                <a:effectLst/>
                <a:ea typeface="Calibri" panose="020F0502020204030204" pitchFamily="34" charset="0"/>
              </a:rPr>
              <a:t>Foreign entities may try to influence the course and outcome of research or gain IP in advance of publication.  This form of direct influence may lead to </a:t>
            </a:r>
            <a:r>
              <a:rPr lang="en-US" sz="1800" b="1" dirty="0">
                <a:effectLst/>
                <a:ea typeface="Calibri" panose="020F0502020204030204" pitchFamily="34" charset="0"/>
              </a:rPr>
              <a:t>loss of IP </a:t>
            </a:r>
            <a:r>
              <a:rPr lang="en-US" sz="1800" dirty="0">
                <a:effectLst/>
                <a:ea typeface="Calibri" panose="020F0502020204030204" pitchFamily="34" charset="0"/>
              </a:rPr>
              <a:t>and </a:t>
            </a:r>
            <a:r>
              <a:rPr lang="en-US" sz="1800" b="1" dirty="0">
                <a:effectLst/>
                <a:ea typeface="Calibri" panose="020F0502020204030204" pitchFamily="34" charset="0"/>
              </a:rPr>
              <a:t>inappropriate influence </a:t>
            </a:r>
            <a:r>
              <a:rPr lang="en-US" sz="1800" dirty="0">
                <a:effectLst/>
                <a:ea typeface="Calibri" panose="020F0502020204030204" pitchFamily="34" charset="0"/>
              </a:rPr>
              <a:t>over forthcoming technology, as well as export control violations.  </a:t>
            </a:r>
          </a:p>
          <a:p>
            <a:pPr>
              <a:lnSpc>
                <a:spcPct val="100000"/>
              </a:lnSpc>
            </a:pPr>
            <a:r>
              <a:rPr lang="en-US" sz="1800" dirty="0">
                <a:effectLst/>
                <a:ea typeface="Calibri" panose="020F0502020204030204" pitchFamily="34" charset="0"/>
              </a:rPr>
              <a:t>Increasingly many federal sponsors require notification of </a:t>
            </a:r>
            <a:r>
              <a:rPr lang="en-US" sz="1800" b="1" dirty="0">
                <a:effectLst/>
                <a:ea typeface="Calibri" panose="020F0502020204030204" pitchFamily="34" charset="0"/>
              </a:rPr>
              <a:t>anticipated foreign national/entity involvement </a:t>
            </a:r>
            <a:r>
              <a:rPr lang="en-US" sz="1800" dirty="0">
                <a:effectLst/>
                <a:ea typeface="Calibri" panose="020F0502020204030204" pitchFamily="34" charset="0"/>
              </a:rPr>
              <a:t>in research (and/or post award involvement that had not been previously disclosed). </a:t>
            </a:r>
          </a:p>
          <a:p>
            <a:pPr>
              <a:lnSpc>
                <a:spcPct val="100000"/>
              </a:lnSpc>
            </a:pPr>
            <a:r>
              <a:rPr lang="en-US" sz="1800" dirty="0">
                <a:ea typeface="Calibri" panose="020F0502020204030204" pitchFamily="34" charset="0"/>
              </a:rPr>
              <a:t>FIU’s Response:</a:t>
            </a:r>
          </a:p>
          <a:p>
            <a:pPr lvl="1">
              <a:lnSpc>
                <a:spcPct val="100000"/>
              </a:lnSpc>
            </a:pPr>
            <a:r>
              <a:rPr lang="en-US" sz="1600" dirty="0">
                <a:ea typeface="Calibri" panose="020F0502020204030204" pitchFamily="34" charset="0"/>
              </a:rPr>
              <a:t>ORED award coordinators identify research security requirements that pertain to each sponsored award and notify the PI along with University Compliance to address these requirements.  Examples:</a:t>
            </a:r>
          </a:p>
          <a:p>
            <a:pPr lvl="2">
              <a:lnSpc>
                <a:spcPct val="100000"/>
              </a:lnSpc>
            </a:pPr>
            <a:r>
              <a:rPr lang="en-US" sz="1400" dirty="0">
                <a:ea typeface="Calibri" panose="020F0502020204030204" pitchFamily="34" charset="0"/>
              </a:rPr>
              <a:t>Mandatory certification of no Foreign Government Talent Recruitment Program funding/participation.</a:t>
            </a:r>
          </a:p>
          <a:p>
            <a:pPr lvl="2">
              <a:lnSpc>
                <a:spcPct val="100000"/>
              </a:lnSpc>
            </a:pPr>
            <a:r>
              <a:rPr lang="en-US" sz="1400" dirty="0">
                <a:ea typeface="Calibri" panose="020F0502020204030204" pitchFamily="34" charset="0"/>
              </a:rPr>
              <a:t>NDAA-889 prohibition on purchasing telecommunication equipment from listed Chinese entities.</a:t>
            </a:r>
          </a:p>
          <a:p>
            <a:pPr lvl="1">
              <a:lnSpc>
                <a:spcPct val="100000"/>
              </a:lnSpc>
            </a:pPr>
            <a:r>
              <a:rPr lang="en-US" sz="1600" dirty="0">
                <a:ea typeface="Calibri" panose="020F0502020204030204" pitchFamily="34" charset="0"/>
              </a:rPr>
              <a:t>ORED conducts </a:t>
            </a:r>
            <a:r>
              <a:rPr lang="en-US" sz="1600" b="1" dirty="0">
                <a:solidFill>
                  <a:srgbClr val="030A13"/>
                </a:solidFill>
                <a:effectLst/>
                <a:ea typeface="Calibri" panose="020F0502020204030204" pitchFamily="34" charset="0"/>
              </a:rPr>
              <a:t>restricted party screening </a:t>
            </a:r>
            <a:r>
              <a:rPr lang="en-US" sz="1600" dirty="0">
                <a:solidFill>
                  <a:srgbClr val="030A13"/>
                </a:solidFill>
                <a:effectLst/>
                <a:ea typeface="Calibri" panose="020F0502020204030204" pitchFamily="34" charset="0"/>
              </a:rPr>
              <a:t>on international program sponsors as well as industry partners. </a:t>
            </a:r>
          </a:p>
          <a:p>
            <a:pPr lvl="1">
              <a:lnSpc>
                <a:spcPct val="100000"/>
              </a:lnSpc>
            </a:pPr>
            <a:r>
              <a:rPr lang="en-US" sz="1600" dirty="0">
                <a:solidFill>
                  <a:srgbClr val="030A13"/>
                </a:solidFill>
                <a:effectLst/>
                <a:ea typeface="Calibri" panose="020F0502020204030204" pitchFamily="34" charset="0"/>
              </a:rPr>
              <a:t>FIU has developed an </a:t>
            </a:r>
            <a:r>
              <a:rPr lang="en-US" sz="1600" b="1" dirty="0">
                <a:solidFill>
                  <a:srgbClr val="030A13"/>
                </a:solidFill>
                <a:effectLst/>
                <a:ea typeface="Calibri" panose="020F0502020204030204" pitchFamily="34" charset="0"/>
              </a:rPr>
              <a:t>International Engagements with Restricted and High-Risk Parties</a:t>
            </a:r>
            <a:r>
              <a:rPr lang="en-US" sz="1600" b="1" dirty="0">
                <a:solidFill>
                  <a:srgbClr val="030A13"/>
                </a:solidFill>
                <a:ea typeface="Calibri" panose="020F0502020204030204" pitchFamily="34" charset="0"/>
              </a:rPr>
              <a:t> Matrix </a:t>
            </a:r>
            <a:r>
              <a:rPr lang="en-US" sz="1600" dirty="0">
                <a:solidFill>
                  <a:srgbClr val="030A13"/>
                </a:solidFill>
                <a:ea typeface="Calibri" panose="020F0502020204030204" pitchFamily="34" charset="0"/>
              </a:rPr>
              <a:t>to </a:t>
            </a:r>
            <a:r>
              <a:rPr lang="en-US" sz="1600" dirty="0">
                <a:solidFill>
                  <a:srgbClr val="030A13"/>
                </a:solidFill>
                <a:effectLst/>
                <a:ea typeface="Times New Roman" panose="02020603050405020304" pitchFamily="18" charset="0"/>
              </a:rPr>
              <a:t>inform potential engagements with international persons and entities in a variety of circumstances.</a:t>
            </a:r>
          </a:p>
          <a:p>
            <a:pPr lvl="1">
              <a:lnSpc>
                <a:spcPct val="100000"/>
              </a:lnSpc>
            </a:pPr>
            <a:r>
              <a:rPr lang="en-US" sz="1600" dirty="0">
                <a:solidFill>
                  <a:srgbClr val="171A1F"/>
                </a:solidFill>
                <a:effectLst/>
                <a:ea typeface="Calibri" panose="020F0502020204030204" pitchFamily="34" charset="0"/>
              </a:rPr>
              <a:t>ORED has compiled information from </a:t>
            </a:r>
            <a:r>
              <a:rPr lang="en-US" sz="1600" b="1" dirty="0">
                <a:solidFill>
                  <a:srgbClr val="171A1F"/>
                </a:solidFill>
                <a:effectLst/>
                <a:ea typeface="Calibri" panose="020F0502020204030204" pitchFamily="34" charset="0"/>
              </a:rPr>
              <a:t>each federal sponsor </a:t>
            </a:r>
            <a:r>
              <a:rPr lang="en-US" sz="1600" dirty="0">
                <a:solidFill>
                  <a:srgbClr val="171A1F"/>
                </a:solidFill>
                <a:effectLst/>
                <a:ea typeface="Calibri" panose="020F0502020204030204" pitchFamily="34" charset="0"/>
              </a:rPr>
              <a:t>regarding Foreign Influence</a:t>
            </a:r>
            <a:r>
              <a:rPr lang="en-US" sz="1600" dirty="0">
                <a:solidFill>
                  <a:srgbClr val="030A13"/>
                </a:solidFill>
                <a:ea typeface="Calibri" panose="020F0502020204030204" pitchFamily="34" charset="0"/>
              </a:rPr>
              <a:t>; </a:t>
            </a:r>
            <a:r>
              <a:rPr lang="en-US" sz="1600" dirty="0">
                <a:solidFill>
                  <a:srgbClr val="171A1F"/>
                </a:solidFill>
                <a:ea typeface="Calibri" panose="020F0502020204030204" pitchFamily="34" charset="0"/>
              </a:rPr>
              <a:t>t</a:t>
            </a:r>
            <a:r>
              <a:rPr lang="en-US" sz="1600" dirty="0">
                <a:solidFill>
                  <a:srgbClr val="171A1F"/>
                </a:solidFill>
                <a:effectLst/>
                <a:ea typeface="Times New Roman" panose="02020603050405020304" pitchFamily="18" charset="0"/>
              </a:rPr>
              <a:t>his information may be found on the </a:t>
            </a:r>
            <a:r>
              <a:rPr lang="en-US" sz="1600" u="sng" dirty="0">
                <a:solidFill>
                  <a:srgbClr val="000000"/>
                </a:solidFill>
                <a:effectLst/>
                <a:ea typeface="Times New Roman" panose="02020603050405020304" pitchFamily="18" charset="0"/>
                <a:hlinkClick r:id="rId2"/>
              </a:rPr>
              <a:t>ORED Foreign Influence webpage</a:t>
            </a:r>
            <a:r>
              <a:rPr lang="en-US" sz="1600" dirty="0">
                <a:solidFill>
                  <a:srgbClr val="171A1F"/>
                </a:solidFill>
                <a:effectLst/>
                <a:ea typeface="Times New Roman" panose="02020603050405020304" pitchFamily="18" charset="0"/>
              </a:rPr>
              <a:t>.</a:t>
            </a:r>
          </a:p>
          <a:p>
            <a:pPr lvl="1">
              <a:lnSpc>
                <a:spcPct val="100000"/>
              </a:lnSpc>
            </a:pPr>
            <a:r>
              <a:rPr lang="en-US" sz="1600" dirty="0">
                <a:solidFill>
                  <a:srgbClr val="171A1F"/>
                </a:solidFill>
                <a:ea typeface="Times New Roman" panose="02020603050405020304" pitchFamily="18" charset="0"/>
              </a:rPr>
              <a:t>ORED is poised to fully respond to final NSPM-33 requirements when they are released.</a:t>
            </a:r>
            <a:endParaRPr lang="en-US" sz="1600" dirty="0">
              <a:solidFill>
                <a:srgbClr val="030A13"/>
              </a:solidFill>
              <a:effectLst/>
              <a:ea typeface="Times New Roman" panose="02020603050405020304" pitchFamily="18" charset="0"/>
            </a:endParaRPr>
          </a:p>
          <a:p>
            <a:pPr lvl="1">
              <a:lnSpc>
                <a:spcPct val="100000"/>
              </a:lnSpc>
            </a:pPr>
            <a:endParaRPr lang="en-US" sz="1400" dirty="0">
              <a:solidFill>
                <a:srgbClr val="030A13"/>
              </a:solidFill>
              <a:effectLst/>
              <a:ea typeface="Times New Roman" panose="02020603050405020304" pitchFamily="18" charset="0"/>
            </a:endParaRPr>
          </a:p>
          <a:p>
            <a:pPr lvl="1">
              <a:lnSpc>
                <a:spcPct val="100000"/>
              </a:lnSpc>
            </a:pPr>
            <a:endParaRPr lang="en-US" sz="1600" dirty="0">
              <a:solidFill>
                <a:srgbClr val="030A13"/>
              </a:solidFill>
              <a:effectLst/>
              <a:ea typeface="Times New Roman" panose="02020603050405020304" pitchFamily="18" charset="0"/>
            </a:endParaRPr>
          </a:p>
          <a:p>
            <a:pPr lvl="1">
              <a:lnSpc>
                <a:spcPct val="100000"/>
              </a:lnSpc>
            </a:pPr>
            <a:endParaRPr lang="en-US" sz="1600" dirty="0">
              <a:effectLst/>
              <a:ea typeface="Times New Roman" panose="02020603050405020304" pitchFamily="18" charset="0"/>
            </a:endParaRPr>
          </a:p>
          <a:p>
            <a:pPr lvl="1">
              <a:lnSpc>
                <a:spcPct val="100000"/>
              </a:lnSpc>
            </a:pPr>
            <a:endParaRPr lang="en-US" sz="1600" dirty="0"/>
          </a:p>
        </p:txBody>
      </p:sp>
    </p:spTree>
    <p:extLst>
      <p:ext uri="{BB962C8B-B14F-4D97-AF65-F5344CB8AC3E}">
        <p14:creationId xmlns:p14="http://schemas.microsoft.com/office/powerpoint/2010/main" val="2381671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F7FE1D-0E67-244F-9AFD-5239EE035350}"/>
              </a:ext>
            </a:extLst>
          </p:cNvPr>
          <p:cNvSpPr/>
          <p:nvPr/>
        </p:nvSpPr>
        <p:spPr>
          <a:xfrm>
            <a:off x="1542196" y="687794"/>
            <a:ext cx="10268804" cy="680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FD7435-BC45-8D45-8FB0-BD0555511FA4}"/>
              </a:ext>
            </a:extLst>
          </p:cNvPr>
          <p:cNvSpPr>
            <a:spLocks noGrp="1"/>
          </p:cNvSpPr>
          <p:nvPr>
            <p:ph type="title"/>
          </p:nvPr>
        </p:nvSpPr>
        <p:spPr/>
        <p:txBody>
          <a:bodyPr>
            <a:normAutofit/>
          </a:bodyPr>
          <a:lstStyle/>
          <a:p>
            <a:r>
              <a:rPr lang="en-US" sz="3000" b="1" dirty="0">
                <a:solidFill>
                  <a:schemeClr val="bg1"/>
                </a:solidFill>
              </a:rPr>
              <a:t>5d. Conflicts of Interest &amp; Commitment</a:t>
            </a:r>
          </a:p>
        </p:txBody>
      </p:sp>
      <p:sp>
        <p:nvSpPr>
          <p:cNvPr id="4" name="Content Placeholder 2">
            <a:extLst>
              <a:ext uri="{FF2B5EF4-FFF2-40B4-BE49-F238E27FC236}">
                <a16:creationId xmlns:a16="http://schemas.microsoft.com/office/drawing/2014/main" id="{F2B2C9A3-8DD2-7D42-B81F-041A3D0BAFA0}"/>
              </a:ext>
            </a:extLst>
          </p:cNvPr>
          <p:cNvSpPr>
            <a:spLocks noGrp="1"/>
          </p:cNvSpPr>
          <p:nvPr>
            <p:ph idx="1"/>
          </p:nvPr>
        </p:nvSpPr>
        <p:spPr>
          <a:xfrm>
            <a:off x="1920238" y="1690687"/>
            <a:ext cx="9890761" cy="4802188"/>
          </a:xfrm>
        </p:spPr>
        <p:txBody>
          <a:bodyPr>
            <a:noAutofit/>
          </a:bodyPr>
          <a:lstStyle/>
          <a:p>
            <a:pPr>
              <a:lnSpc>
                <a:spcPct val="100000"/>
              </a:lnSpc>
              <a:spcBef>
                <a:spcPts val="600"/>
              </a:spcBef>
              <a:spcAft>
                <a:spcPts val="800"/>
              </a:spcAft>
            </a:pPr>
            <a:r>
              <a:rPr lang="en-US" sz="1800" dirty="0">
                <a:effectLst/>
                <a:ea typeface="Calibri" panose="020F0502020204030204" pitchFamily="34" charset="0"/>
                <a:cs typeface="Times New Roman" panose="02020603050405020304" pitchFamily="18" charset="0"/>
              </a:rPr>
              <a:t>Many research sponsors and federal agencies mandate reporting on a variety of international extra-professional activities and international affiliations.</a:t>
            </a:r>
          </a:p>
          <a:p>
            <a:pPr>
              <a:lnSpc>
                <a:spcPct val="100000"/>
              </a:lnSpc>
              <a:spcBef>
                <a:spcPts val="0"/>
              </a:spcBef>
              <a:spcAft>
                <a:spcPts val="800"/>
              </a:spcAft>
            </a:pPr>
            <a:r>
              <a:rPr lang="en-US" sz="1800" dirty="0">
                <a:cs typeface="Calibri" panose="020F0502020204030204" pitchFamily="34" charset="0"/>
              </a:rPr>
              <a:t>As of July 2020, the </a:t>
            </a:r>
            <a:r>
              <a:rPr lang="en-US" sz="1800" b="1" dirty="0">
                <a:cs typeface="Calibri" panose="020F0502020204030204" pitchFamily="34" charset="0"/>
              </a:rPr>
              <a:t>State of Florida </a:t>
            </a:r>
            <a:r>
              <a:rPr lang="en-US" sz="1800" i="1" dirty="0">
                <a:cs typeface="Calibri" panose="020F0502020204030204" pitchFamily="34" charset="0"/>
              </a:rPr>
              <a:t>requires</a:t>
            </a:r>
            <a:r>
              <a:rPr lang="en-US" sz="1800" dirty="0">
                <a:cs typeface="Calibri" panose="020F0502020204030204" pitchFamily="34" charset="0"/>
              </a:rPr>
              <a:t> employment </a:t>
            </a:r>
            <a:r>
              <a:rPr lang="en-US" sz="1800" b="1" dirty="0">
                <a:cs typeface="Calibri" panose="020F0502020204030204" pitchFamily="34" charset="0"/>
              </a:rPr>
              <a:t>suspension without pay </a:t>
            </a:r>
            <a:r>
              <a:rPr lang="en-US" sz="1800" dirty="0">
                <a:cs typeface="Calibri" panose="020F0502020204030204" pitchFamily="34" charset="0"/>
              </a:rPr>
              <a:t>for up to 60 days and possible termination of employment for failure to properly disclose financial conflicts of interest and outside activities.</a:t>
            </a:r>
          </a:p>
          <a:p>
            <a:pPr>
              <a:lnSpc>
                <a:spcPct val="100000"/>
              </a:lnSpc>
              <a:spcBef>
                <a:spcPts val="600"/>
              </a:spcBef>
              <a:spcAft>
                <a:spcPts val="800"/>
              </a:spcAft>
            </a:pPr>
            <a:r>
              <a:rPr lang="en-US" sz="1800" dirty="0">
                <a:effectLst/>
                <a:ea typeface="Calibri" panose="020F0502020204030204" pitchFamily="34" charset="0"/>
                <a:cs typeface="Calibri" panose="020F0502020204030204" pitchFamily="34" charset="0"/>
              </a:rPr>
              <a:t>FIU has revised </a:t>
            </a:r>
            <a:r>
              <a:rPr lang="en-US" sz="1800" dirty="0">
                <a:ea typeface="Calibri" panose="020F0502020204030204" pitchFamily="34" charset="0"/>
                <a:cs typeface="Calibri" panose="020F0502020204030204" pitchFamily="34" charset="0"/>
              </a:rPr>
              <a:t>the </a:t>
            </a:r>
            <a:r>
              <a:rPr lang="en-US" sz="1800" b="1" dirty="0">
                <a:cs typeface="Calibri" panose="020F0502020204030204" pitchFamily="34" charset="0"/>
              </a:rPr>
              <a:t>Outside Activity/Conflicts of Interest </a:t>
            </a:r>
            <a:r>
              <a:rPr lang="en-US" sz="1800" dirty="0">
                <a:cs typeface="Calibri" panose="020F0502020204030204" pitchFamily="34" charset="0"/>
              </a:rPr>
              <a:t>reporting system and associated policies and have provided Guidance related to reporting of outside activities and conflicts, including those pertaining to international activities.  Individuals who must complete the OA/CI form include:</a:t>
            </a:r>
          </a:p>
          <a:p>
            <a:pPr lvl="1">
              <a:lnSpc>
                <a:spcPct val="100000"/>
              </a:lnSpc>
              <a:spcBef>
                <a:spcPts val="0"/>
              </a:spcBef>
            </a:pPr>
            <a:r>
              <a:rPr lang="en-US" sz="1600" dirty="0">
                <a:cs typeface="Calibri" panose="020F0502020204030204" pitchFamily="34" charset="0"/>
              </a:rPr>
              <a:t>All FIU Faculty &amp; Staff</a:t>
            </a:r>
          </a:p>
          <a:p>
            <a:pPr lvl="1">
              <a:lnSpc>
                <a:spcPct val="100000"/>
              </a:lnSpc>
              <a:spcBef>
                <a:spcPts val="0"/>
              </a:spcBef>
            </a:pPr>
            <a:r>
              <a:rPr lang="en-US" sz="1600" dirty="0">
                <a:cs typeface="Calibri" panose="020F0502020204030204" pitchFamily="34" charset="0"/>
              </a:rPr>
              <a:t>Anyone Engaged in Externally Funded Research Activities</a:t>
            </a:r>
          </a:p>
          <a:p>
            <a:pPr lvl="1">
              <a:lnSpc>
                <a:spcPct val="100000"/>
              </a:lnSpc>
              <a:spcBef>
                <a:spcPts val="0"/>
              </a:spcBef>
            </a:pPr>
            <a:r>
              <a:rPr lang="en-US" sz="1600" dirty="0">
                <a:cs typeface="Calibri" panose="020F0502020204030204" pitchFamily="34" charset="0"/>
              </a:rPr>
              <a:t>Anyone with Outside Affiliations w/ Foreign Universities, Entities, Governments and People</a:t>
            </a:r>
          </a:p>
        </p:txBody>
      </p:sp>
    </p:spTree>
    <p:extLst>
      <p:ext uri="{BB962C8B-B14F-4D97-AF65-F5344CB8AC3E}">
        <p14:creationId xmlns:p14="http://schemas.microsoft.com/office/powerpoint/2010/main" val="2400486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F7FE1D-0E67-244F-9AFD-5239EE035350}"/>
              </a:ext>
            </a:extLst>
          </p:cNvPr>
          <p:cNvSpPr/>
          <p:nvPr/>
        </p:nvSpPr>
        <p:spPr>
          <a:xfrm>
            <a:off x="1542196" y="687794"/>
            <a:ext cx="10278328" cy="680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FD7435-BC45-8D45-8FB0-BD0555511FA4}"/>
              </a:ext>
            </a:extLst>
          </p:cNvPr>
          <p:cNvSpPr>
            <a:spLocks noGrp="1"/>
          </p:cNvSpPr>
          <p:nvPr>
            <p:ph type="title"/>
          </p:nvPr>
        </p:nvSpPr>
        <p:spPr>
          <a:xfrm>
            <a:off x="1920239" y="365125"/>
            <a:ext cx="9900285" cy="1325563"/>
          </a:xfrm>
        </p:spPr>
        <p:txBody>
          <a:bodyPr>
            <a:normAutofit/>
          </a:bodyPr>
          <a:lstStyle/>
          <a:p>
            <a:r>
              <a:rPr lang="en-US" sz="3000" b="1" dirty="0">
                <a:solidFill>
                  <a:schemeClr val="bg1"/>
                </a:solidFill>
              </a:rPr>
              <a:t>5e. Hiring Procedures</a:t>
            </a:r>
          </a:p>
        </p:txBody>
      </p:sp>
      <p:sp>
        <p:nvSpPr>
          <p:cNvPr id="4" name="Content Placeholder 2">
            <a:extLst>
              <a:ext uri="{FF2B5EF4-FFF2-40B4-BE49-F238E27FC236}">
                <a16:creationId xmlns:a16="http://schemas.microsoft.com/office/drawing/2014/main" id="{F2B2C9A3-8DD2-7D42-B81F-041A3D0BAFA0}"/>
              </a:ext>
            </a:extLst>
          </p:cNvPr>
          <p:cNvSpPr>
            <a:spLocks noGrp="1"/>
          </p:cNvSpPr>
          <p:nvPr>
            <p:ph idx="1"/>
          </p:nvPr>
        </p:nvSpPr>
        <p:spPr>
          <a:xfrm>
            <a:off x="1920240" y="1690687"/>
            <a:ext cx="9900284" cy="4910138"/>
          </a:xfrm>
        </p:spPr>
        <p:txBody>
          <a:bodyPr>
            <a:normAutofit/>
          </a:bodyPr>
          <a:lstStyle/>
          <a:p>
            <a:pPr marL="295275" lvl="1" indent="-285750"/>
            <a:r>
              <a:rPr lang="en-US" dirty="0"/>
              <a:t>F.S. 1010.45 requires extensive additional documentation and screening of certain applicants for research (including graduate assistants), research-related support positions or visiting researchers before hiring. </a:t>
            </a:r>
            <a:r>
              <a:rPr lang="en-US" dirty="0">
                <a:cs typeface="Calibri" panose="020F0502020204030204" pitchFamily="34" charset="0"/>
              </a:rPr>
              <a:t>These applicants include:</a:t>
            </a:r>
          </a:p>
          <a:p>
            <a:pPr marL="914400" lvl="2" indent="-457200">
              <a:buFont typeface="Wingdings" panose="05000000000000000000" pitchFamily="2" charset="2"/>
              <a:buChar char="Ø"/>
            </a:pPr>
            <a:r>
              <a:rPr lang="en-US" dirty="0">
                <a:cs typeface="Calibri" panose="020F0502020204030204" pitchFamily="34" charset="0"/>
              </a:rPr>
              <a:t>Individuals who are citizens of any foreign country and who are not Permanent U.S. Residents</a:t>
            </a:r>
          </a:p>
          <a:p>
            <a:pPr marL="914400" lvl="2" indent="-457200">
              <a:buFont typeface="Wingdings" panose="05000000000000000000" pitchFamily="2" charset="2"/>
              <a:buChar char="Ø"/>
            </a:pPr>
            <a:r>
              <a:rPr lang="en-US" dirty="0">
                <a:cs typeface="Calibri" panose="020F0502020204030204" pitchFamily="34" charset="0"/>
              </a:rPr>
              <a:t>U.S. citizens/Permanent Residents who have any affiliation with an institution or program in China, Russia, Iran, North Korea, Cuba, Venezuela, and/or Syria</a:t>
            </a:r>
          </a:p>
          <a:p>
            <a:pPr marL="914400" lvl="2" indent="-457200">
              <a:buFont typeface="Wingdings" panose="05000000000000000000" pitchFamily="2" charset="2"/>
              <a:buChar char="Ø"/>
            </a:pPr>
            <a:r>
              <a:rPr lang="en-US" dirty="0">
                <a:cs typeface="Calibri" panose="020F0502020204030204" pitchFamily="34" charset="0"/>
              </a:rPr>
              <a:t>U.S. Citizens/Permanent Residents who have been employed or received training for at least a year in China, Russia, Iran, North Korea, Cuba, Venezuela, and/or Syria</a:t>
            </a:r>
          </a:p>
          <a:p>
            <a:pPr marL="285750" lvl="1" indent="-285750">
              <a:lnSpc>
                <a:spcPct val="100000"/>
              </a:lnSpc>
              <a:spcBef>
                <a:spcPts val="600"/>
              </a:spcBef>
            </a:pPr>
            <a:r>
              <a:rPr lang="en-US" dirty="0"/>
              <a:t>FIU has established a foreign influence staff position in ORED to comply with the statutory requirements and help support expeditious review of applicants.</a:t>
            </a:r>
          </a:p>
          <a:p>
            <a:pPr marL="285750" lvl="1" indent="-285750">
              <a:lnSpc>
                <a:spcPct val="100000"/>
              </a:lnSpc>
              <a:spcBef>
                <a:spcPts val="600"/>
              </a:spcBef>
            </a:pPr>
            <a:r>
              <a:rPr lang="en-US" dirty="0"/>
              <a:t>FIU has implemented HR </a:t>
            </a:r>
            <a:r>
              <a:rPr lang="en-US" dirty="0">
                <a:cs typeface="Calibri" panose="020F0502020204030204" pitchFamily="34" charset="0"/>
              </a:rPr>
              <a:t>document collection and screening protocols, as well as an expanded background check through a third-party provider conducted prior to clearance for hire or, if a non-paid visiting scholar, prior to the sponsorship of a visa. </a:t>
            </a:r>
          </a:p>
          <a:p>
            <a:pPr marL="0" lvl="1" indent="0">
              <a:lnSpc>
                <a:spcPct val="100000"/>
              </a:lnSpc>
              <a:spcBef>
                <a:spcPts val="600"/>
              </a:spcBef>
              <a:buNone/>
            </a:pPr>
            <a:endParaRPr lang="en-US" dirty="0">
              <a:cs typeface="Calibri" panose="020F0502020204030204" pitchFamily="34" charset="0"/>
            </a:endParaRPr>
          </a:p>
          <a:p>
            <a:pPr marL="0" lvl="1" indent="0">
              <a:lnSpc>
                <a:spcPct val="100000"/>
              </a:lnSpc>
              <a:spcBef>
                <a:spcPts val="0"/>
              </a:spcBef>
              <a:buNone/>
            </a:pPr>
            <a:endParaRPr lang="en-US" dirty="0">
              <a:cs typeface="Calibri" panose="020F0502020204030204" pitchFamily="34" charset="0"/>
            </a:endParaRPr>
          </a:p>
          <a:p>
            <a:pPr marL="0" lvl="1" indent="0">
              <a:lnSpc>
                <a:spcPct val="100000"/>
              </a:lnSpc>
              <a:spcBef>
                <a:spcPts val="0"/>
              </a:spcBef>
              <a:buNone/>
            </a:pPr>
            <a:endParaRPr lang="en-US" dirty="0"/>
          </a:p>
        </p:txBody>
      </p:sp>
    </p:spTree>
    <p:extLst>
      <p:ext uri="{BB962C8B-B14F-4D97-AF65-F5344CB8AC3E}">
        <p14:creationId xmlns:p14="http://schemas.microsoft.com/office/powerpoint/2010/main" val="1833917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F7FE1D-0E67-244F-9AFD-5239EE035350}"/>
              </a:ext>
            </a:extLst>
          </p:cNvPr>
          <p:cNvSpPr/>
          <p:nvPr/>
        </p:nvSpPr>
        <p:spPr>
          <a:xfrm>
            <a:off x="1542196" y="687794"/>
            <a:ext cx="9811603" cy="680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FD7435-BC45-8D45-8FB0-BD0555511FA4}"/>
              </a:ext>
            </a:extLst>
          </p:cNvPr>
          <p:cNvSpPr>
            <a:spLocks noGrp="1"/>
          </p:cNvSpPr>
          <p:nvPr>
            <p:ph type="title"/>
          </p:nvPr>
        </p:nvSpPr>
        <p:spPr/>
        <p:txBody>
          <a:bodyPr>
            <a:normAutofit/>
          </a:bodyPr>
          <a:lstStyle/>
          <a:p>
            <a:r>
              <a:rPr lang="en-US" sz="3000" b="1" dirty="0">
                <a:solidFill>
                  <a:schemeClr val="bg1"/>
                </a:solidFill>
              </a:rPr>
              <a:t>5f. International Travel Review</a:t>
            </a:r>
          </a:p>
        </p:txBody>
      </p:sp>
      <p:sp>
        <p:nvSpPr>
          <p:cNvPr id="4" name="Content Placeholder 2">
            <a:extLst>
              <a:ext uri="{FF2B5EF4-FFF2-40B4-BE49-F238E27FC236}">
                <a16:creationId xmlns:a16="http://schemas.microsoft.com/office/drawing/2014/main" id="{F2B2C9A3-8DD2-7D42-B81F-041A3D0BAFA0}"/>
              </a:ext>
            </a:extLst>
          </p:cNvPr>
          <p:cNvSpPr>
            <a:spLocks noGrp="1"/>
          </p:cNvSpPr>
          <p:nvPr>
            <p:ph idx="1"/>
          </p:nvPr>
        </p:nvSpPr>
        <p:spPr>
          <a:xfrm>
            <a:off x="1920240" y="1690687"/>
            <a:ext cx="9433560" cy="4802188"/>
          </a:xfrm>
        </p:spPr>
        <p:txBody>
          <a:bodyPr>
            <a:normAutofit/>
          </a:bodyPr>
          <a:lstStyle/>
          <a:p>
            <a:pPr>
              <a:lnSpc>
                <a:spcPct val="100000"/>
              </a:lnSpc>
              <a:spcBef>
                <a:spcPts val="1200"/>
              </a:spcBef>
            </a:pPr>
            <a:r>
              <a:rPr lang="en-US" sz="1800" dirty="0"/>
              <a:t>Pursuant to F.S. 1010.36 and the pending NSPM-33, the university must have a system that </a:t>
            </a:r>
            <a:r>
              <a:rPr lang="en-US" sz="1800" dirty="0">
                <a:cs typeface="Calibri" panose="020F0502020204030204" pitchFamily="34" charset="0"/>
              </a:rPr>
              <a:t>requires screening and pre-approval for all international travel and foreign activities for ALL faculty, researchers, and research department staff. </a:t>
            </a:r>
          </a:p>
          <a:p>
            <a:pPr>
              <a:lnSpc>
                <a:spcPct val="100000"/>
              </a:lnSpc>
              <a:spcBef>
                <a:spcPts val="1200"/>
              </a:spcBef>
            </a:pPr>
            <a:r>
              <a:rPr lang="en-US" sz="1800" dirty="0">
                <a:cs typeface="Calibri" panose="020F0502020204030204" pitchFamily="34" charset="0"/>
              </a:rPr>
              <a:t>FIU maintains a robust travel authorization and approval system (via the TAR in </a:t>
            </a:r>
            <a:r>
              <a:rPr lang="en-US" sz="1800" b="1" dirty="0" err="1">
                <a:cs typeface="Calibri" panose="020F0502020204030204" pitchFamily="34" charset="0"/>
              </a:rPr>
              <a:t>PantherSoft</a:t>
            </a:r>
            <a:r>
              <a:rPr lang="en-US" sz="1800" dirty="0">
                <a:cs typeface="Calibri" panose="020F0502020204030204" pitchFamily="34" charset="0"/>
              </a:rPr>
              <a:t>), which includes the following for all foreign travel:</a:t>
            </a:r>
          </a:p>
          <a:p>
            <a:pPr lvl="1">
              <a:lnSpc>
                <a:spcPct val="100000"/>
              </a:lnSpc>
            </a:pPr>
            <a:r>
              <a:rPr lang="en-US" sz="1600" dirty="0"/>
              <a:t>expanded questions prior to travel approval</a:t>
            </a:r>
          </a:p>
          <a:p>
            <a:pPr lvl="1">
              <a:lnSpc>
                <a:spcPct val="100000"/>
              </a:lnSpc>
            </a:pPr>
            <a:r>
              <a:rPr lang="en-US" sz="1600" dirty="0">
                <a:effectLst/>
              </a:rPr>
              <a:t>expense disclosure requirements prior to receiving reimbursements</a:t>
            </a:r>
          </a:p>
          <a:p>
            <a:pPr lvl="1">
              <a:lnSpc>
                <a:spcPct val="100000"/>
              </a:lnSpc>
              <a:spcBef>
                <a:spcPts val="600"/>
              </a:spcBef>
            </a:pPr>
            <a:r>
              <a:rPr lang="en-US" sz="1600" dirty="0">
                <a:effectLst/>
              </a:rPr>
              <a:t>traveler acknowledgement requirements</a:t>
            </a:r>
            <a:endParaRPr lang="en-US" sz="1600" dirty="0">
              <a:cs typeface="Calibri" panose="020F0502020204030204" pitchFamily="34" charset="0"/>
            </a:endParaRPr>
          </a:p>
          <a:p>
            <a:pPr lvl="1">
              <a:lnSpc>
                <a:spcPct val="100000"/>
              </a:lnSpc>
              <a:spcBef>
                <a:spcPts val="600"/>
              </a:spcBef>
            </a:pPr>
            <a:r>
              <a:rPr lang="en-US" sz="1600" dirty="0">
                <a:cs typeface="Calibri" panose="020F0502020204030204" pitchFamily="34" charset="0"/>
              </a:rPr>
              <a:t>an Export Control review. </a:t>
            </a:r>
          </a:p>
          <a:p>
            <a:pPr marL="295275" lvl="1" indent="-285750">
              <a:lnSpc>
                <a:spcPct val="100000"/>
              </a:lnSpc>
              <a:spcBef>
                <a:spcPts val="1200"/>
              </a:spcBef>
            </a:pPr>
            <a:r>
              <a:rPr lang="en-US" sz="1800" dirty="0">
                <a:cs typeface="Calibri" panose="020F0502020204030204" pitchFamily="34" charset="0"/>
              </a:rPr>
              <a:t>Use of this system is </a:t>
            </a:r>
            <a:r>
              <a:rPr lang="en-US" sz="1800" b="1" dirty="0">
                <a:cs typeface="Calibri" panose="020F0502020204030204" pitchFamily="34" charset="0"/>
              </a:rPr>
              <a:t>MANDATORY</a:t>
            </a:r>
            <a:r>
              <a:rPr lang="en-US" sz="1800" dirty="0">
                <a:cs typeface="Calibri" panose="020F0502020204030204" pitchFamily="34" charset="0"/>
              </a:rPr>
              <a:t> for all faculty, researchers, and research department staff </a:t>
            </a:r>
            <a:r>
              <a:rPr lang="en-US" sz="1800" b="1" dirty="0">
                <a:cs typeface="Calibri" panose="020F0502020204030204" pitchFamily="34" charset="0"/>
              </a:rPr>
              <a:t>PRIOR</a:t>
            </a:r>
            <a:r>
              <a:rPr lang="en-US" sz="1800" dirty="0">
                <a:cs typeface="Calibri" panose="020F0502020204030204" pitchFamily="34" charset="0"/>
              </a:rPr>
              <a:t> to commencement of travel.</a:t>
            </a:r>
          </a:p>
          <a:p>
            <a:pPr marL="295275" lvl="1" indent="-285750">
              <a:lnSpc>
                <a:spcPct val="100000"/>
              </a:lnSpc>
              <a:spcBef>
                <a:spcPts val="1200"/>
              </a:spcBef>
            </a:pPr>
            <a:r>
              <a:rPr lang="en-US" b="1" dirty="0">
                <a:ea typeface="Calibri" panose="020F0502020204030204" pitchFamily="34" charset="0"/>
              </a:rPr>
              <a:t>A</a:t>
            </a:r>
            <a:r>
              <a:rPr lang="en-US" sz="1800" b="1" dirty="0">
                <a:effectLst/>
                <a:ea typeface="Calibri" panose="020F0502020204030204" pitchFamily="34" charset="0"/>
              </a:rPr>
              <a:t>ll </a:t>
            </a:r>
            <a:r>
              <a:rPr lang="en-US" sz="1800" dirty="0">
                <a:effectLst/>
                <a:ea typeface="Calibri" panose="020F0502020204030204" pitchFamily="34" charset="0"/>
              </a:rPr>
              <a:t>FIU faculty, staff, students, and other personnel traveling abroad on FIU-sponsored trips, or for any international travel on behalf of FIU, are </a:t>
            </a:r>
            <a:r>
              <a:rPr lang="en-US" sz="1800" b="1" dirty="0">
                <a:effectLst/>
                <a:ea typeface="Calibri" panose="020F0502020204030204" pitchFamily="34" charset="0"/>
              </a:rPr>
              <a:t>required</a:t>
            </a:r>
            <a:r>
              <a:rPr lang="en-US" sz="1800" dirty="0">
                <a:effectLst/>
                <a:ea typeface="Calibri" panose="020F0502020204030204" pitchFamily="34" charset="0"/>
              </a:rPr>
              <a:t> to read and acknowledge their understanding of the </a:t>
            </a:r>
            <a:r>
              <a:rPr lang="en-US" sz="1800" b="1" dirty="0">
                <a:effectLst/>
                <a:ea typeface="Calibri" panose="020F0502020204030204" pitchFamily="34" charset="0"/>
              </a:rPr>
              <a:t>FIU Guidance</a:t>
            </a:r>
            <a:r>
              <a:rPr lang="en-US" sz="1800" dirty="0">
                <a:effectLst/>
                <a:ea typeface="Calibri" panose="020F0502020204030204" pitchFamily="34" charset="0"/>
              </a:rPr>
              <a:t> </a:t>
            </a:r>
            <a:r>
              <a:rPr lang="en-US" sz="1800" b="1" dirty="0">
                <a:effectLst/>
                <a:ea typeface="Calibri" panose="020F0502020204030204" pitchFamily="34" charset="0"/>
              </a:rPr>
              <a:t>for International Travel</a:t>
            </a:r>
            <a:r>
              <a:rPr lang="en-US" sz="1800" dirty="0">
                <a:effectLst/>
                <a:ea typeface="Calibri" panose="020F0502020204030204" pitchFamily="34" charset="0"/>
              </a:rPr>
              <a:t>. </a:t>
            </a:r>
            <a:endParaRPr lang="en-US" sz="1800" dirty="0">
              <a:cs typeface="Calibri" panose="020F0502020204030204" pitchFamily="34" charset="0"/>
            </a:endParaRPr>
          </a:p>
          <a:p>
            <a:pPr>
              <a:lnSpc>
                <a:spcPct val="150000"/>
              </a:lnSpc>
            </a:pPr>
            <a:endParaRPr lang="en-US" sz="1800" dirty="0"/>
          </a:p>
        </p:txBody>
      </p:sp>
    </p:spTree>
    <p:extLst>
      <p:ext uri="{BB962C8B-B14F-4D97-AF65-F5344CB8AC3E}">
        <p14:creationId xmlns:p14="http://schemas.microsoft.com/office/powerpoint/2010/main" val="903851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F7FE1D-0E67-244F-9AFD-5239EE035350}"/>
              </a:ext>
            </a:extLst>
          </p:cNvPr>
          <p:cNvSpPr/>
          <p:nvPr/>
        </p:nvSpPr>
        <p:spPr>
          <a:xfrm>
            <a:off x="1542196" y="687794"/>
            <a:ext cx="10268804" cy="680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FD7435-BC45-8D45-8FB0-BD0555511FA4}"/>
              </a:ext>
            </a:extLst>
          </p:cNvPr>
          <p:cNvSpPr>
            <a:spLocks noGrp="1"/>
          </p:cNvSpPr>
          <p:nvPr>
            <p:ph type="title"/>
          </p:nvPr>
        </p:nvSpPr>
        <p:spPr/>
        <p:txBody>
          <a:bodyPr>
            <a:normAutofit/>
          </a:bodyPr>
          <a:lstStyle/>
          <a:p>
            <a:r>
              <a:rPr lang="en-US" sz="3000" b="1" dirty="0">
                <a:solidFill>
                  <a:schemeClr val="bg1"/>
                </a:solidFill>
              </a:rPr>
              <a:t>5g. Gifts from International Entities/Persons</a:t>
            </a:r>
          </a:p>
        </p:txBody>
      </p:sp>
      <p:sp>
        <p:nvSpPr>
          <p:cNvPr id="4" name="Content Placeholder 2">
            <a:extLst>
              <a:ext uri="{FF2B5EF4-FFF2-40B4-BE49-F238E27FC236}">
                <a16:creationId xmlns:a16="http://schemas.microsoft.com/office/drawing/2014/main" id="{F2B2C9A3-8DD2-7D42-B81F-041A3D0BAFA0}"/>
              </a:ext>
            </a:extLst>
          </p:cNvPr>
          <p:cNvSpPr>
            <a:spLocks noGrp="1"/>
          </p:cNvSpPr>
          <p:nvPr>
            <p:ph idx="1"/>
          </p:nvPr>
        </p:nvSpPr>
        <p:spPr>
          <a:xfrm>
            <a:off x="1920240" y="1690687"/>
            <a:ext cx="9890760" cy="4802188"/>
          </a:xfrm>
        </p:spPr>
        <p:txBody>
          <a:bodyPr>
            <a:normAutofit/>
          </a:bodyPr>
          <a:lstStyle/>
          <a:p>
            <a:pPr>
              <a:lnSpc>
                <a:spcPct val="100000"/>
              </a:lnSpc>
            </a:pPr>
            <a:r>
              <a:rPr lang="en-US" sz="1800" dirty="0">
                <a:effectLst/>
                <a:ea typeface="Calibri" panose="020F0502020204030204" pitchFamily="34" charset="0"/>
              </a:rPr>
              <a:t>Gifts or other forms of in-kind support could potentially become a vehicle for foreign influence, to the extent that there are “soft deliverables” involved - i.e., informal, informational exchange opportunities with the donor concerning research results associated with the gift. </a:t>
            </a:r>
          </a:p>
          <a:p>
            <a:pPr>
              <a:lnSpc>
                <a:spcPct val="100000"/>
              </a:lnSpc>
            </a:pPr>
            <a:r>
              <a:rPr lang="en-US" sz="1800" dirty="0">
                <a:effectLst/>
                <a:ea typeface="Calibri" panose="020F0502020204030204" pitchFamily="34" charset="0"/>
                <a:cs typeface="Calibri" panose="020F0502020204030204" pitchFamily="34" charset="0"/>
              </a:rPr>
              <a:t>In addition to sponsor Conflicts reporting requirements, Higher Education Act (HEA) Section 117 reporting requirements also apply to gifts received from a foreign source. </a:t>
            </a:r>
            <a:r>
              <a:rPr lang="en-US" sz="1800" dirty="0">
                <a:effectLst/>
                <a:ea typeface="Calibri" panose="020F0502020204030204" pitchFamily="34" charset="0"/>
                <a:cs typeface="Times New Roman" panose="02020603050405020304" pitchFamily="18" charset="0"/>
              </a:rPr>
              <a:t>FIU complies with all HEA 117 disclosure requirements concerning foreign source gifts and funding.</a:t>
            </a:r>
          </a:p>
          <a:p>
            <a:pPr lvl="1">
              <a:lnSpc>
                <a:spcPct val="100000"/>
              </a:lnSpc>
            </a:pPr>
            <a:r>
              <a:rPr lang="en-US" sz="1600" dirty="0">
                <a:effectLst/>
                <a:ea typeface="Calibri" panose="020F0502020204030204" pitchFamily="34" charset="0"/>
                <a:cs typeface="Times New Roman" panose="02020603050405020304" pitchFamily="18" charset="0"/>
              </a:rPr>
              <a:t>For purposes of proposal submissions, ORED has enhanced its data gathering and verification processes to capture international forms of support which a PI receives (whether directly related or unrelated to the proposal submission.) </a:t>
            </a:r>
          </a:p>
          <a:p>
            <a:pPr lvl="1">
              <a:lnSpc>
                <a:spcPct val="100000"/>
              </a:lnSpc>
            </a:pPr>
            <a:r>
              <a:rPr lang="en-US" sz="1600" dirty="0">
                <a:effectLst/>
                <a:ea typeface="Calibri" panose="020F0502020204030204" pitchFamily="34" charset="0"/>
                <a:cs typeface="Times New Roman" panose="02020603050405020304" pitchFamily="18" charset="0"/>
              </a:rPr>
              <a:t>Conflict of Interest and Conflict of Commitment disclosures processes have been enhanced to capture potentially relevant data points. </a:t>
            </a:r>
          </a:p>
        </p:txBody>
      </p:sp>
    </p:spTree>
    <p:extLst>
      <p:ext uri="{BB962C8B-B14F-4D97-AF65-F5344CB8AC3E}">
        <p14:creationId xmlns:p14="http://schemas.microsoft.com/office/powerpoint/2010/main" val="1158076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F7FE1D-0E67-244F-9AFD-5239EE035350}"/>
              </a:ext>
            </a:extLst>
          </p:cNvPr>
          <p:cNvSpPr/>
          <p:nvPr/>
        </p:nvSpPr>
        <p:spPr>
          <a:xfrm>
            <a:off x="1542196" y="687794"/>
            <a:ext cx="10268804" cy="680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FD7435-BC45-8D45-8FB0-BD0555511FA4}"/>
              </a:ext>
            </a:extLst>
          </p:cNvPr>
          <p:cNvSpPr>
            <a:spLocks noGrp="1"/>
          </p:cNvSpPr>
          <p:nvPr>
            <p:ph type="title"/>
          </p:nvPr>
        </p:nvSpPr>
        <p:spPr/>
        <p:txBody>
          <a:bodyPr>
            <a:normAutofit/>
          </a:bodyPr>
          <a:lstStyle/>
          <a:p>
            <a:r>
              <a:rPr lang="en-US" sz="3000" b="1" dirty="0">
                <a:solidFill>
                  <a:schemeClr val="bg1"/>
                </a:solidFill>
              </a:rPr>
              <a:t>5h. Intellectual Property Protection</a:t>
            </a:r>
          </a:p>
        </p:txBody>
      </p:sp>
      <p:sp>
        <p:nvSpPr>
          <p:cNvPr id="4" name="Content Placeholder 2">
            <a:extLst>
              <a:ext uri="{FF2B5EF4-FFF2-40B4-BE49-F238E27FC236}">
                <a16:creationId xmlns:a16="http://schemas.microsoft.com/office/drawing/2014/main" id="{F2B2C9A3-8DD2-7D42-B81F-041A3D0BAFA0}"/>
              </a:ext>
            </a:extLst>
          </p:cNvPr>
          <p:cNvSpPr>
            <a:spLocks noGrp="1"/>
          </p:cNvSpPr>
          <p:nvPr>
            <p:ph idx="1"/>
          </p:nvPr>
        </p:nvSpPr>
        <p:spPr>
          <a:xfrm>
            <a:off x="1920240" y="1690687"/>
            <a:ext cx="9890760" cy="4802188"/>
          </a:xfrm>
        </p:spPr>
        <p:txBody>
          <a:bodyPr>
            <a:normAutofit/>
          </a:bodyPr>
          <a:lstStyle/>
          <a:p>
            <a:pPr>
              <a:lnSpc>
                <a:spcPct val="100000"/>
              </a:lnSpc>
            </a:pPr>
            <a:r>
              <a:rPr lang="en-US" sz="1800" dirty="0">
                <a:effectLst/>
                <a:ea typeface="Calibri" panose="020F0502020204030204" pitchFamily="34" charset="0"/>
              </a:rPr>
              <a:t>Commercial licensing of university-patented IP triggers requires restricted party screening requirements to ensure that the transaction does not result in the transfer of technology to a party listed on the on one of the U.S. Government’s restricted party lists. </a:t>
            </a:r>
          </a:p>
          <a:p>
            <a:pPr>
              <a:lnSpc>
                <a:spcPct val="100000"/>
              </a:lnSpc>
            </a:pPr>
            <a:r>
              <a:rPr lang="en-US" sz="1800" dirty="0">
                <a:effectLst/>
                <a:ea typeface="Calibri" panose="020F0502020204030204" pitchFamily="34" charset="0"/>
                <a:cs typeface="Times New Roman" panose="02020603050405020304" pitchFamily="18" charset="0"/>
              </a:rPr>
              <a:t>The Technology Management and Commercialization department within ORED coordinates Invention Disclosure and NDA reviews with our Export Control department as needed and routinely conducts restricted party screening on new commercial licensees</a:t>
            </a:r>
            <a:r>
              <a:rPr lang="en-US" sz="1800" dirty="0">
                <a:ea typeface="Calibri" panose="020F0502020204030204" pitchFamily="34" charset="0"/>
                <a:cs typeface="Calibri" panose="020F0502020204030204" pitchFamily="34" charset="0"/>
              </a:rPr>
              <a:t>.</a:t>
            </a:r>
          </a:p>
          <a:p>
            <a:pPr>
              <a:lnSpc>
                <a:spcPct val="100000"/>
              </a:lnSpc>
            </a:pPr>
            <a:r>
              <a:rPr lang="en-US" sz="1800" dirty="0">
                <a:effectLst/>
                <a:ea typeface="Calibri" panose="020F0502020204030204" pitchFamily="34" charset="0"/>
                <a:cs typeface="Times New Roman" panose="02020603050405020304" pitchFamily="18" charset="0"/>
              </a:rPr>
              <a:t>FIU Global and The Office of General Counsel review all international agreements that concern incoming investment or contribution that could potentially result in an outbound technology transfer or sharing. </a:t>
            </a:r>
          </a:p>
          <a:p>
            <a:pPr>
              <a:lnSpc>
                <a:spcPct val="150000"/>
              </a:lnSpc>
            </a:pPr>
            <a:endParaRPr lang="en-US" sz="1800" dirty="0"/>
          </a:p>
        </p:txBody>
      </p:sp>
    </p:spTree>
    <p:extLst>
      <p:ext uri="{BB962C8B-B14F-4D97-AF65-F5344CB8AC3E}">
        <p14:creationId xmlns:p14="http://schemas.microsoft.com/office/powerpoint/2010/main" val="1585652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F7FE1D-0E67-244F-9AFD-5239EE035350}"/>
              </a:ext>
            </a:extLst>
          </p:cNvPr>
          <p:cNvSpPr/>
          <p:nvPr/>
        </p:nvSpPr>
        <p:spPr>
          <a:xfrm>
            <a:off x="1542196" y="687794"/>
            <a:ext cx="10287854" cy="680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FD7435-BC45-8D45-8FB0-BD0555511FA4}"/>
              </a:ext>
            </a:extLst>
          </p:cNvPr>
          <p:cNvSpPr>
            <a:spLocks noGrp="1"/>
          </p:cNvSpPr>
          <p:nvPr>
            <p:ph type="title"/>
          </p:nvPr>
        </p:nvSpPr>
        <p:spPr/>
        <p:txBody>
          <a:bodyPr>
            <a:normAutofit/>
          </a:bodyPr>
          <a:lstStyle/>
          <a:p>
            <a:r>
              <a:rPr lang="en-US" sz="3000" b="1" dirty="0">
                <a:solidFill>
                  <a:schemeClr val="bg1"/>
                </a:solidFill>
              </a:rPr>
              <a:t>5j. Visitors to FIU</a:t>
            </a:r>
          </a:p>
        </p:txBody>
      </p:sp>
      <p:sp>
        <p:nvSpPr>
          <p:cNvPr id="4" name="Content Placeholder 2">
            <a:extLst>
              <a:ext uri="{FF2B5EF4-FFF2-40B4-BE49-F238E27FC236}">
                <a16:creationId xmlns:a16="http://schemas.microsoft.com/office/drawing/2014/main" id="{F2B2C9A3-8DD2-7D42-B81F-041A3D0BAFA0}"/>
              </a:ext>
            </a:extLst>
          </p:cNvPr>
          <p:cNvSpPr>
            <a:spLocks noGrp="1"/>
          </p:cNvSpPr>
          <p:nvPr>
            <p:ph idx="1"/>
          </p:nvPr>
        </p:nvSpPr>
        <p:spPr>
          <a:xfrm>
            <a:off x="1920240" y="1581151"/>
            <a:ext cx="9909810" cy="4911724"/>
          </a:xfrm>
        </p:spPr>
        <p:txBody>
          <a:bodyPr>
            <a:normAutofit/>
          </a:bodyPr>
          <a:lstStyle/>
          <a:p>
            <a:pPr>
              <a:lnSpc>
                <a:spcPct val="100000"/>
              </a:lnSpc>
            </a:pPr>
            <a:r>
              <a:rPr lang="en-US" sz="1800" dirty="0">
                <a:effectLst/>
                <a:ea typeface="Calibri" panose="020F0502020204030204" pitchFamily="34" charset="0"/>
                <a:cs typeface="Calibri" panose="020F0502020204030204" pitchFamily="34" charset="0"/>
              </a:rPr>
              <a:t>In certain cases, international visitors may, by virtue of their home-country affiliations, present undue foreign influence and research security concerns. </a:t>
            </a:r>
          </a:p>
          <a:p>
            <a:pPr lvl="1">
              <a:lnSpc>
                <a:spcPct val="100000"/>
              </a:lnSpc>
            </a:pPr>
            <a:r>
              <a:rPr lang="en-US" sz="1600" dirty="0">
                <a:effectLst/>
                <a:ea typeface="Calibri" panose="020F0502020204030204" pitchFamily="34" charset="0"/>
                <a:cs typeface="Calibri" panose="020F0502020204030204" pitchFamily="34" charset="0"/>
              </a:rPr>
              <a:t>This may occur, for example, when the affiliated home country institution is a U.S. Government restricted or watch-listed entity or organization. </a:t>
            </a:r>
          </a:p>
          <a:p>
            <a:pPr>
              <a:lnSpc>
                <a:spcPct val="100000"/>
              </a:lnSpc>
            </a:pPr>
            <a:r>
              <a:rPr lang="en-US" sz="1800" dirty="0">
                <a:effectLst/>
                <a:ea typeface="Calibri" panose="020F0502020204030204" pitchFamily="34" charset="0"/>
              </a:rPr>
              <a:t>In the event that a particular situation involving an international visitor indicates a potential foreign influence issue, FIU’s evaluating team comprised of representatives from ORED, University Compliance, FIU Global and the Provost’s office (among other functions) will review and determine whether the activity or transaction can proceed. </a:t>
            </a:r>
          </a:p>
          <a:p>
            <a:pPr>
              <a:lnSpc>
                <a:spcPct val="100000"/>
              </a:lnSpc>
            </a:pPr>
            <a:r>
              <a:rPr lang="en-US" sz="1800" dirty="0">
                <a:effectLst/>
                <a:ea typeface="Calibri" panose="020F0502020204030204" pitchFamily="34" charset="0"/>
              </a:rPr>
              <a:t>Hosts of proposed international visiting delegations or other business visitors should refer to the International Guests and Delegation Visit Compliance Office Review, accessed on the FIU Global webpage. </a:t>
            </a:r>
            <a:endParaRPr lang="en-US" sz="1800" dirty="0"/>
          </a:p>
        </p:txBody>
      </p:sp>
    </p:spTree>
    <p:extLst>
      <p:ext uri="{BB962C8B-B14F-4D97-AF65-F5344CB8AC3E}">
        <p14:creationId xmlns:p14="http://schemas.microsoft.com/office/powerpoint/2010/main" val="102788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D51F18-72C6-8749-B37E-5CE9CC4653A6}"/>
              </a:ext>
            </a:extLst>
          </p:cNvPr>
          <p:cNvSpPr/>
          <p:nvPr/>
        </p:nvSpPr>
        <p:spPr>
          <a:xfrm>
            <a:off x="1470581" y="463335"/>
            <a:ext cx="9192730" cy="680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t>6. NSPM-33</a:t>
            </a:r>
          </a:p>
        </p:txBody>
      </p:sp>
      <p:sp>
        <p:nvSpPr>
          <p:cNvPr id="3" name="Content Placeholder 2">
            <a:extLst>
              <a:ext uri="{FF2B5EF4-FFF2-40B4-BE49-F238E27FC236}">
                <a16:creationId xmlns:a16="http://schemas.microsoft.com/office/drawing/2014/main" id="{82B2BDBC-5038-774F-98F4-5BBC86BC5C62}"/>
              </a:ext>
            </a:extLst>
          </p:cNvPr>
          <p:cNvSpPr>
            <a:spLocks noGrp="1"/>
          </p:cNvSpPr>
          <p:nvPr>
            <p:ph idx="4294967295"/>
          </p:nvPr>
        </p:nvSpPr>
        <p:spPr>
          <a:xfrm>
            <a:off x="2114667" y="1503316"/>
            <a:ext cx="9458208" cy="1430830"/>
          </a:xfrm>
          <a:solidFill>
            <a:schemeClr val="accent5">
              <a:lumMod val="40000"/>
              <a:lumOff val="60000"/>
            </a:schemeClr>
          </a:solidFill>
        </p:spPr>
        <p:txBody>
          <a:bodyPr>
            <a:noAutofit/>
          </a:bodyPr>
          <a:lstStyle/>
          <a:p>
            <a:pPr marL="0" indent="0">
              <a:lnSpc>
                <a:spcPct val="150000"/>
              </a:lnSpc>
              <a:buNone/>
            </a:pPr>
            <a:r>
              <a:rPr lang="en-US" sz="1800" i="1" dirty="0">
                <a:solidFill>
                  <a:schemeClr val="accent1"/>
                </a:solidFill>
              </a:rPr>
              <a:t>NSPM-33 requires a certification from research organizations awarded in excess of $50 million per year in total Federal research funding that they have implemented a research security program that includes the </a:t>
            </a:r>
            <a:r>
              <a:rPr lang="en-US" sz="1800" b="1" i="1" dirty="0">
                <a:solidFill>
                  <a:schemeClr val="accent1"/>
                </a:solidFill>
              </a:rPr>
              <a:t>four elements </a:t>
            </a:r>
            <a:r>
              <a:rPr lang="en-US" sz="1800" i="1" dirty="0">
                <a:solidFill>
                  <a:schemeClr val="accent1"/>
                </a:solidFill>
              </a:rPr>
              <a:t>highlighted in NSPM-33:</a:t>
            </a:r>
          </a:p>
        </p:txBody>
      </p:sp>
      <p:sp>
        <p:nvSpPr>
          <p:cNvPr id="2" name="TextBox 1">
            <a:extLst>
              <a:ext uri="{FF2B5EF4-FFF2-40B4-BE49-F238E27FC236}">
                <a16:creationId xmlns:a16="http://schemas.microsoft.com/office/drawing/2014/main" id="{54282B4C-D6FF-3B1B-D91D-5CB2BBA04FA1}"/>
              </a:ext>
            </a:extLst>
          </p:cNvPr>
          <p:cNvSpPr txBox="1"/>
          <p:nvPr/>
        </p:nvSpPr>
        <p:spPr>
          <a:xfrm>
            <a:off x="3181350" y="3700622"/>
            <a:ext cx="3171016" cy="369332"/>
          </a:xfrm>
          <a:prstGeom prst="rect">
            <a:avLst/>
          </a:prstGeom>
          <a:noFill/>
        </p:spPr>
        <p:txBody>
          <a:bodyPr wrap="square" rtlCol="0">
            <a:spAutoFit/>
          </a:bodyPr>
          <a:lstStyle/>
          <a:p>
            <a:r>
              <a:rPr lang="en-US" b="1" dirty="0">
                <a:solidFill>
                  <a:schemeClr val="bg1"/>
                </a:solidFill>
              </a:rPr>
              <a:t>CYBERSECURITY </a:t>
            </a:r>
            <a:endParaRPr lang="en-US" b="1" u="sng" dirty="0">
              <a:solidFill>
                <a:schemeClr val="bg1"/>
              </a:solidFill>
            </a:endParaRPr>
          </a:p>
        </p:txBody>
      </p:sp>
      <p:pic>
        <p:nvPicPr>
          <p:cNvPr id="6" name="Picture 5" descr="Shape&#10;&#10;Description automatically generated with low confidence">
            <a:extLst>
              <a:ext uri="{FF2B5EF4-FFF2-40B4-BE49-F238E27FC236}">
                <a16:creationId xmlns:a16="http://schemas.microsoft.com/office/drawing/2014/main" id="{0E8152AE-1B60-FDF4-D1F2-CFB79045EC9B}"/>
              </a:ext>
            </a:extLst>
          </p:cNvPr>
          <p:cNvPicPr>
            <a:picLocks noChangeAspect="1"/>
          </p:cNvPicPr>
          <p:nvPr/>
        </p:nvPicPr>
        <p:blipFill>
          <a:blip r:embed="rId2">
            <a:duotone>
              <a:schemeClr val="accent2">
                <a:shade val="45000"/>
                <a:satMod val="135000"/>
              </a:schemeClr>
              <a:prstClr val="white"/>
            </a:duotone>
          </a:blip>
          <a:stretch>
            <a:fillRect/>
          </a:stretch>
        </p:blipFill>
        <p:spPr>
          <a:xfrm>
            <a:off x="2380429" y="3567355"/>
            <a:ext cx="535158" cy="535158"/>
          </a:xfrm>
          <a:prstGeom prst="rect">
            <a:avLst/>
          </a:prstGeom>
        </p:spPr>
      </p:pic>
      <p:sp>
        <p:nvSpPr>
          <p:cNvPr id="11" name="TextBox 10">
            <a:extLst>
              <a:ext uri="{FF2B5EF4-FFF2-40B4-BE49-F238E27FC236}">
                <a16:creationId xmlns:a16="http://schemas.microsoft.com/office/drawing/2014/main" id="{EC662491-62DF-E5A7-533F-45A762649D49}"/>
              </a:ext>
            </a:extLst>
          </p:cNvPr>
          <p:cNvSpPr txBox="1"/>
          <p:nvPr/>
        </p:nvSpPr>
        <p:spPr>
          <a:xfrm>
            <a:off x="3190056" y="4645450"/>
            <a:ext cx="3863225" cy="369332"/>
          </a:xfrm>
          <a:prstGeom prst="rect">
            <a:avLst/>
          </a:prstGeom>
          <a:noFill/>
        </p:spPr>
        <p:txBody>
          <a:bodyPr wrap="square" rtlCol="0">
            <a:spAutoFit/>
          </a:bodyPr>
          <a:lstStyle/>
          <a:p>
            <a:r>
              <a:rPr lang="en-US" b="1" dirty="0">
                <a:solidFill>
                  <a:schemeClr val="bg1"/>
                </a:solidFill>
              </a:rPr>
              <a:t>FOREIGN TRAVEL SECURITY </a:t>
            </a:r>
            <a:endParaRPr lang="en-US" b="1" u="sng" dirty="0">
              <a:solidFill>
                <a:schemeClr val="bg1"/>
              </a:solidFill>
            </a:endParaRPr>
          </a:p>
        </p:txBody>
      </p:sp>
      <p:pic>
        <p:nvPicPr>
          <p:cNvPr id="13" name="Picture 12" descr="Diagram&#10;&#10;Description automatically generated">
            <a:extLst>
              <a:ext uri="{FF2B5EF4-FFF2-40B4-BE49-F238E27FC236}">
                <a16:creationId xmlns:a16="http://schemas.microsoft.com/office/drawing/2014/main" id="{3115B8BB-DF5E-5012-44F5-C760935CEB1C}"/>
              </a:ext>
            </a:extLst>
          </p:cNvPr>
          <p:cNvPicPr>
            <a:picLocks noChangeAspect="1"/>
          </p:cNvPicPr>
          <p:nvPr/>
        </p:nvPicPr>
        <p:blipFill>
          <a:blip r:embed="rId3"/>
          <a:stretch>
            <a:fillRect/>
          </a:stretch>
        </p:blipFill>
        <p:spPr>
          <a:xfrm>
            <a:off x="2114667" y="4462757"/>
            <a:ext cx="1066683" cy="745132"/>
          </a:xfrm>
          <a:prstGeom prst="rect">
            <a:avLst/>
          </a:prstGeom>
        </p:spPr>
      </p:pic>
      <p:pic>
        <p:nvPicPr>
          <p:cNvPr id="15" name="Picture 14" descr="A picture containing text, clipart, sign&#10;&#10;Description automatically generated">
            <a:extLst>
              <a:ext uri="{FF2B5EF4-FFF2-40B4-BE49-F238E27FC236}">
                <a16:creationId xmlns:a16="http://schemas.microsoft.com/office/drawing/2014/main" id="{7CFAA629-905D-A967-D744-4E4233F376EC}"/>
              </a:ext>
            </a:extLst>
          </p:cNvPr>
          <p:cNvPicPr>
            <a:picLocks noChangeAspect="1"/>
          </p:cNvPicPr>
          <p:nvPr/>
        </p:nvPicPr>
        <p:blipFill>
          <a:blip r:embed="rId4"/>
          <a:stretch>
            <a:fillRect/>
          </a:stretch>
        </p:blipFill>
        <p:spPr>
          <a:xfrm>
            <a:off x="6847655" y="3544323"/>
            <a:ext cx="1066683" cy="745132"/>
          </a:xfrm>
          <a:prstGeom prst="rect">
            <a:avLst/>
          </a:prstGeom>
        </p:spPr>
      </p:pic>
      <p:sp>
        <p:nvSpPr>
          <p:cNvPr id="16" name="TextBox 15">
            <a:extLst>
              <a:ext uri="{FF2B5EF4-FFF2-40B4-BE49-F238E27FC236}">
                <a16:creationId xmlns:a16="http://schemas.microsoft.com/office/drawing/2014/main" id="{D7F81212-D6FC-6399-7196-F50167F0CD78}"/>
              </a:ext>
            </a:extLst>
          </p:cNvPr>
          <p:cNvSpPr txBox="1"/>
          <p:nvPr/>
        </p:nvSpPr>
        <p:spPr>
          <a:xfrm>
            <a:off x="7914338" y="3700622"/>
            <a:ext cx="3863226" cy="369332"/>
          </a:xfrm>
          <a:prstGeom prst="rect">
            <a:avLst/>
          </a:prstGeom>
          <a:noFill/>
        </p:spPr>
        <p:txBody>
          <a:bodyPr wrap="square" rtlCol="0">
            <a:spAutoFit/>
          </a:bodyPr>
          <a:lstStyle/>
          <a:p>
            <a:r>
              <a:rPr lang="en-US" b="1" dirty="0">
                <a:solidFill>
                  <a:schemeClr val="bg1"/>
                </a:solidFill>
              </a:rPr>
              <a:t>RESEARCH SECURITY TRAINING </a:t>
            </a:r>
            <a:endParaRPr lang="en-US" b="1" u="sng" dirty="0">
              <a:solidFill>
                <a:schemeClr val="bg1"/>
              </a:solidFill>
            </a:endParaRPr>
          </a:p>
        </p:txBody>
      </p:sp>
      <p:pic>
        <p:nvPicPr>
          <p:cNvPr id="18" name="Picture 17" descr="Icon&#10;&#10;Description automatically generated">
            <a:extLst>
              <a:ext uri="{FF2B5EF4-FFF2-40B4-BE49-F238E27FC236}">
                <a16:creationId xmlns:a16="http://schemas.microsoft.com/office/drawing/2014/main" id="{92B1FD8B-B196-5412-4966-2E41D03DF385}"/>
              </a:ext>
            </a:extLst>
          </p:cNvPr>
          <p:cNvPicPr>
            <a:picLocks noChangeAspect="1"/>
          </p:cNvPicPr>
          <p:nvPr/>
        </p:nvPicPr>
        <p:blipFill>
          <a:blip r:embed="rId5"/>
          <a:stretch>
            <a:fillRect/>
          </a:stretch>
        </p:blipFill>
        <p:spPr>
          <a:xfrm>
            <a:off x="6847655" y="4457550"/>
            <a:ext cx="1066684" cy="745132"/>
          </a:xfrm>
          <a:prstGeom prst="rect">
            <a:avLst/>
          </a:prstGeom>
        </p:spPr>
      </p:pic>
      <p:sp>
        <p:nvSpPr>
          <p:cNvPr id="19" name="TextBox 18">
            <a:extLst>
              <a:ext uri="{FF2B5EF4-FFF2-40B4-BE49-F238E27FC236}">
                <a16:creationId xmlns:a16="http://schemas.microsoft.com/office/drawing/2014/main" id="{956CC7C6-D8C1-D849-03A3-B4C94388CE2B}"/>
              </a:ext>
            </a:extLst>
          </p:cNvPr>
          <p:cNvSpPr txBox="1"/>
          <p:nvPr/>
        </p:nvSpPr>
        <p:spPr>
          <a:xfrm>
            <a:off x="7914339" y="4645450"/>
            <a:ext cx="3554724" cy="369332"/>
          </a:xfrm>
          <a:prstGeom prst="rect">
            <a:avLst/>
          </a:prstGeom>
          <a:noFill/>
        </p:spPr>
        <p:txBody>
          <a:bodyPr wrap="square" rtlCol="0">
            <a:spAutoFit/>
          </a:bodyPr>
          <a:lstStyle/>
          <a:p>
            <a:r>
              <a:rPr lang="en-US" b="1" dirty="0">
                <a:solidFill>
                  <a:schemeClr val="bg1"/>
                </a:solidFill>
              </a:rPr>
              <a:t>EXPORT CONTROL TRAINING </a:t>
            </a:r>
            <a:endParaRPr lang="en-US" b="1" u="sng" dirty="0">
              <a:solidFill>
                <a:schemeClr val="bg1"/>
              </a:solidFill>
            </a:endParaRPr>
          </a:p>
        </p:txBody>
      </p:sp>
    </p:spTree>
    <p:extLst>
      <p:ext uri="{BB962C8B-B14F-4D97-AF65-F5344CB8AC3E}">
        <p14:creationId xmlns:p14="http://schemas.microsoft.com/office/powerpoint/2010/main" val="1768748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B893B6-2BB2-D549-8F24-181AE1587BC7}"/>
              </a:ext>
            </a:extLst>
          </p:cNvPr>
          <p:cNvSpPr/>
          <p:nvPr/>
        </p:nvSpPr>
        <p:spPr>
          <a:xfrm>
            <a:off x="1624085" y="331845"/>
            <a:ext cx="10567915" cy="680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FDC307-881E-A741-A2F6-C961778DFBB5}"/>
              </a:ext>
            </a:extLst>
          </p:cNvPr>
          <p:cNvSpPr>
            <a:spLocks noGrp="1"/>
          </p:cNvSpPr>
          <p:nvPr>
            <p:ph type="title"/>
          </p:nvPr>
        </p:nvSpPr>
        <p:spPr>
          <a:xfrm>
            <a:off x="2191261" y="331846"/>
            <a:ext cx="9433560" cy="680224"/>
          </a:xfrm>
        </p:spPr>
        <p:txBody>
          <a:bodyPr/>
          <a:lstStyle/>
          <a:p>
            <a:pPr algn="ctr"/>
            <a:r>
              <a:rPr lang="en-US" b="1" dirty="0"/>
              <a:t>Agenda</a:t>
            </a:r>
          </a:p>
        </p:txBody>
      </p:sp>
      <p:sp>
        <p:nvSpPr>
          <p:cNvPr id="3" name="Content Placeholder 2">
            <a:extLst>
              <a:ext uri="{FF2B5EF4-FFF2-40B4-BE49-F238E27FC236}">
                <a16:creationId xmlns:a16="http://schemas.microsoft.com/office/drawing/2014/main" id="{75E2DC0B-85D7-5747-A67B-3633C74D914A}"/>
              </a:ext>
            </a:extLst>
          </p:cNvPr>
          <p:cNvSpPr>
            <a:spLocks noGrp="1"/>
          </p:cNvSpPr>
          <p:nvPr>
            <p:ph idx="1"/>
          </p:nvPr>
        </p:nvSpPr>
        <p:spPr>
          <a:xfrm>
            <a:off x="2191261" y="1247774"/>
            <a:ext cx="9433560" cy="5153026"/>
          </a:xfrm>
        </p:spPr>
        <p:txBody>
          <a:bodyPr>
            <a:noAutofit/>
          </a:bodyPr>
          <a:lstStyle/>
          <a:p>
            <a:pPr marL="457200" indent="-457200">
              <a:lnSpc>
                <a:spcPct val="100000"/>
              </a:lnSpc>
              <a:spcBef>
                <a:spcPts val="600"/>
              </a:spcBef>
              <a:buFont typeface="+mj-lt"/>
              <a:buAutoNum type="arabicPeriod"/>
            </a:pPr>
            <a:r>
              <a:rPr lang="en-US" sz="1500" dirty="0"/>
              <a:t>What are Export Controls?</a:t>
            </a:r>
          </a:p>
          <a:p>
            <a:pPr marL="457200" indent="-457200">
              <a:lnSpc>
                <a:spcPct val="100000"/>
              </a:lnSpc>
              <a:spcBef>
                <a:spcPts val="600"/>
              </a:spcBef>
              <a:buFont typeface="+mj-lt"/>
              <a:buAutoNum type="arabicPeriod"/>
            </a:pPr>
            <a:r>
              <a:rPr lang="en-US" sz="1500" dirty="0"/>
              <a:t>What is Foreign Influence Prevention?</a:t>
            </a:r>
          </a:p>
          <a:p>
            <a:pPr marL="457200" indent="-457200">
              <a:lnSpc>
                <a:spcPct val="100000"/>
              </a:lnSpc>
              <a:spcBef>
                <a:spcPts val="600"/>
              </a:spcBef>
              <a:buFont typeface="+mj-lt"/>
              <a:buAutoNum type="arabicPeriod"/>
            </a:pPr>
            <a:r>
              <a:rPr lang="en-US" sz="1500" dirty="0"/>
              <a:t>Federal and State Regulations related to Foreign Influence Prevention</a:t>
            </a:r>
          </a:p>
          <a:p>
            <a:pPr marL="457200" indent="-457200">
              <a:lnSpc>
                <a:spcPct val="100000"/>
              </a:lnSpc>
              <a:spcBef>
                <a:spcPts val="600"/>
              </a:spcBef>
              <a:buFont typeface="+mj-lt"/>
              <a:buAutoNum type="arabicPeriod"/>
            </a:pPr>
            <a:r>
              <a:rPr lang="en-US" sz="1500" dirty="0"/>
              <a:t>Research</a:t>
            </a:r>
            <a:r>
              <a:rPr lang="en-US" sz="1500" i="1" u="sng" dirty="0"/>
              <a:t>er</a:t>
            </a:r>
            <a:r>
              <a:rPr lang="en-US" sz="1500" dirty="0"/>
              <a:t> Security &amp; Non-Discrimination</a:t>
            </a:r>
          </a:p>
          <a:p>
            <a:pPr marL="457200" indent="-457200">
              <a:lnSpc>
                <a:spcPct val="100000"/>
              </a:lnSpc>
              <a:spcBef>
                <a:spcPts val="600"/>
              </a:spcBef>
              <a:buFont typeface="+mj-lt"/>
              <a:buAutoNum type="arabicPeriod"/>
            </a:pPr>
            <a:r>
              <a:rPr lang="en-US" sz="1500" dirty="0"/>
              <a:t>Key Components of Foreign Influence Prevention @ FIU</a:t>
            </a:r>
          </a:p>
          <a:p>
            <a:pPr marL="914400" lvl="1" indent="-457200">
              <a:lnSpc>
                <a:spcPct val="100000"/>
              </a:lnSpc>
              <a:spcBef>
                <a:spcPts val="600"/>
              </a:spcBef>
              <a:buFont typeface="+mj-lt"/>
              <a:buAutoNum type="alphaLcPeriod"/>
            </a:pPr>
            <a:r>
              <a:rPr lang="en-US" sz="1300" dirty="0"/>
              <a:t>Restricted &amp; Watch-listed Parties</a:t>
            </a:r>
          </a:p>
          <a:p>
            <a:pPr marL="914400" lvl="1" indent="-457200">
              <a:lnSpc>
                <a:spcPct val="100000"/>
              </a:lnSpc>
              <a:spcBef>
                <a:spcPts val="600"/>
              </a:spcBef>
              <a:buFont typeface="+mj-lt"/>
              <a:buAutoNum type="alphaLcPeriod"/>
            </a:pPr>
            <a:r>
              <a:rPr lang="en-US" sz="1300" dirty="0"/>
              <a:t>International Collaborations</a:t>
            </a:r>
          </a:p>
          <a:p>
            <a:pPr marL="914400" lvl="1" indent="-457200">
              <a:lnSpc>
                <a:spcPct val="100000"/>
              </a:lnSpc>
              <a:spcBef>
                <a:spcPts val="600"/>
              </a:spcBef>
              <a:buFont typeface="+mj-lt"/>
              <a:buAutoNum type="alphaLcPeriod"/>
            </a:pPr>
            <a:r>
              <a:rPr lang="en-US" sz="1300" dirty="0"/>
              <a:t>Sponsored Research</a:t>
            </a:r>
          </a:p>
          <a:p>
            <a:pPr marL="914400" lvl="1" indent="-457200">
              <a:lnSpc>
                <a:spcPct val="100000"/>
              </a:lnSpc>
              <a:spcBef>
                <a:spcPts val="600"/>
              </a:spcBef>
              <a:buFont typeface="+mj-lt"/>
              <a:buAutoNum type="alphaLcPeriod"/>
            </a:pPr>
            <a:r>
              <a:rPr lang="en-US" sz="1300" dirty="0"/>
              <a:t>Conflicts of Interest &amp; Commitment</a:t>
            </a:r>
          </a:p>
          <a:p>
            <a:pPr marL="914400" lvl="1" indent="-457200">
              <a:lnSpc>
                <a:spcPct val="100000"/>
              </a:lnSpc>
              <a:spcBef>
                <a:spcPts val="600"/>
              </a:spcBef>
              <a:buFont typeface="+mj-lt"/>
              <a:buAutoNum type="alphaLcPeriod"/>
            </a:pPr>
            <a:r>
              <a:rPr lang="en-US" sz="1300" dirty="0"/>
              <a:t>Hiring Procedures</a:t>
            </a:r>
          </a:p>
          <a:p>
            <a:pPr marL="914400" lvl="1" indent="-457200">
              <a:lnSpc>
                <a:spcPct val="100000"/>
              </a:lnSpc>
              <a:spcBef>
                <a:spcPts val="600"/>
              </a:spcBef>
              <a:buFont typeface="+mj-lt"/>
              <a:buAutoNum type="alphaLcPeriod"/>
            </a:pPr>
            <a:r>
              <a:rPr lang="en-US" sz="1300" dirty="0"/>
              <a:t>International Travel Review</a:t>
            </a:r>
          </a:p>
          <a:p>
            <a:pPr marL="914400" lvl="1" indent="-457200">
              <a:lnSpc>
                <a:spcPct val="100000"/>
              </a:lnSpc>
              <a:spcBef>
                <a:spcPts val="600"/>
              </a:spcBef>
              <a:buFont typeface="+mj-lt"/>
              <a:buAutoNum type="alphaLcPeriod"/>
            </a:pPr>
            <a:r>
              <a:rPr lang="en-US" sz="1300" dirty="0"/>
              <a:t>Gifts from International Entities/Persons</a:t>
            </a:r>
          </a:p>
          <a:p>
            <a:pPr marL="914400" lvl="1" indent="-457200">
              <a:lnSpc>
                <a:spcPct val="100000"/>
              </a:lnSpc>
              <a:spcBef>
                <a:spcPts val="600"/>
              </a:spcBef>
              <a:buFont typeface="+mj-lt"/>
              <a:buAutoNum type="alphaLcPeriod"/>
            </a:pPr>
            <a:r>
              <a:rPr lang="en-US" sz="1300" dirty="0"/>
              <a:t>Intellectual Property Protection</a:t>
            </a:r>
          </a:p>
          <a:p>
            <a:pPr marL="914400" lvl="1" indent="-457200">
              <a:lnSpc>
                <a:spcPct val="100000"/>
              </a:lnSpc>
              <a:spcBef>
                <a:spcPts val="600"/>
              </a:spcBef>
              <a:buFont typeface="+mj-lt"/>
              <a:buAutoNum type="alphaLcPeriod"/>
            </a:pPr>
            <a:r>
              <a:rPr lang="en-US" sz="1300" dirty="0"/>
              <a:t>Information Technology Protection</a:t>
            </a:r>
          </a:p>
          <a:p>
            <a:pPr marL="914400" lvl="1" indent="-457200">
              <a:lnSpc>
                <a:spcPct val="100000"/>
              </a:lnSpc>
              <a:spcBef>
                <a:spcPts val="600"/>
              </a:spcBef>
              <a:buFont typeface="+mj-lt"/>
              <a:buAutoNum type="alphaLcPeriod"/>
            </a:pPr>
            <a:r>
              <a:rPr lang="en-US" sz="1300" dirty="0"/>
              <a:t>Visitors to FIU</a:t>
            </a:r>
          </a:p>
          <a:p>
            <a:pPr marL="457200" indent="-457200">
              <a:lnSpc>
                <a:spcPct val="100000"/>
              </a:lnSpc>
              <a:spcBef>
                <a:spcPts val="600"/>
              </a:spcBef>
              <a:buFont typeface="+mj-lt"/>
              <a:buAutoNum type="arabicPeriod"/>
            </a:pPr>
            <a:r>
              <a:rPr lang="en-US" sz="1500" dirty="0"/>
              <a:t>NSPM-33 </a:t>
            </a:r>
          </a:p>
          <a:p>
            <a:pPr marL="457200" indent="-457200">
              <a:lnSpc>
                <a:spcPct val="100000"/>
              </a:lnSpc>
              <a:spcBef>
                <a:spcPts val="600"/>
              </a:spcBef>
              <a:buFont typeface="+mj-lt"/>
              <a:buAutoNum type="arabicPeriod"/>
            </a:pPr>
            <a:r>
              <a:rPr lang="en-US" sz="1500" dirty="0" err="1"/>
              <a:t>CHIPS+Science</a:t>
            </a:r>
            <a:r>
              <a:rPr lang="en-US" sz="1500" dirty="0"/>
              <a:t> Research Security Requirements</a:t>
            </a:r>
          </a:p>
          <a:p>
            <a:pPr marL="457200" indent="-457200">
              <a:lnSpc>
                <a:spcPct val="100000"/>
              </a:lnSpc>
              <a:spcBef>
                <a:spcPts val="600"/>
              </a:spcBef>
              <a:buFont typeface="+mj-lt"/>
              <a:buAutoNum type="arabicPeriod"/>
            </a:pPr>
            <a:r>
              <a:rPr lang="en-US" sz="1400" dirty="0"/>
              <a:t>Where Do I Go for Help?</a:t>
            </a:r>
          </a:p>
          <a:p>
            <a:pPr marL="457200" indent="-457200">
              <a:lnSpc>
                <a:spcPct val="100000"/>
              </a:lnSpc>
              <a:spcBef>
                <a:spcPts val="600"/>
              </a:spcBef>
              <a:buFont typeface="+mj-lt"/>
              <a:buAutoNum type="arabicPeriod"/>
            </a:pPr>
            <a:endParaRPr lang="en-US" sz="1300" dirty="0"/>
          </a:p>
          <a:p>
            <a:pPr marL="457200" indent="-457200">
              <a:lnSpc>
                <a:spcPct val="100000"/>
              </a:lnSpc>
              <a:spcBef>
                <a:spcPts val="600"/>
              </a:spcBef>
              <a:buFont typeface="+mj-lt"/>
              <a:buAutoNum type="arabicPeriod"/>
            </a:pPr>
            <a:endParaRPr lang="en-US" sz="1300" dirty="0"/>
          </a:p>
          <a:p>
            <a:pPr marL="457200" indent="-457200">
              <a:lnSpc>
                <a:spcPct val="100000"/>
              </a:lnSpc>
              <a:spcBef>
                <a:spcPts val="600"/>
              </a:spcBef>
              <a:buFont typeface="+mj-lt"/>
              <a:buAutoNum type="arabicPeriod"/>
            </a:pPr>
            <a:endParaRPr lang="en-US" sz="1300" dirty="0"/>
          </a:p>
        </p:txBody>
      </p:sp>
    </p:spTree>
    <p:extLst>
      <p:ext uri="{BB962C8B-B14F-4D97-AF65-F5344CB8AC3E}">
        <p14:creationId xmlns:p14="http://schemas.microsoft.com/office/powerpoint/2010/main" val="674127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D51F18-72C6-8749-B37E-5CE9CC4653A6}"/>
              </a:ext>
            </a:extLst>
          </p:cNvPr>
          <p:cNvSpPr/>
          <p:nvPr/>
        </p:nvSpPr>
        <p:spPr>
          <a:xfrm>
            <a:off x="1470580" y="463335"/>
            <a:ext cx="10402551" cy="680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7. CHIPS+SCIENCE RESEARCH SECURITY PROVISIONS </a:t>
            </a:r>
          </a:p>
        </p:txBody>
      </p:sp>
      <p:sp>
        <p:nvSpPr>
          <p:cNvPr id="2" name="Content Placeholder 2">
            <a:extLst>
              <a:ext uri="{FF2B5EF4-FFF2-40B4-BE49-F238E27FC236}">
                <a16:creationId xmlns:a16="http://schemas.microsoft.com/office/drawing/2014/main" id="{87B50E96-41E2-915D-CAF4-184CE257E8D8}"/>
              </a:ext>
            </a:extLst>
          </p:cNvPr>
          <p:cNvSpPr txBox="1">
            <a:spLocks/>
          </p:cNvSpPr>
          <p:nvPr/>
        </p:nvSpPr>
        <p:spPr>
          <a:xfrm>
            <a:off x="2019301" y="1326622"/>
            <a:ext cx="9853830" cy="53922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800" b="1" u="sng" dirty="0">
                <a:solidFill>
                  <a:schemeClr val="accent6"/>
                </a:solidFill>
              </a:rPr>
              <a:t>Export Update</a:t>
            </a:r>
            <a:r>
              <a:rPr lang="en-US" sz="1800" b="1" dirty="0">
                <a:solidFill>
                  <a:schemeClr val="accent6"/>
                </a:solidFill>
              </a:rPr>
              <a:t>:  </a:t>
            </a:r>
            <a:r>
              <a:rPr lang="en-US" sz="1800" dirty="0">
                <a:solidFill>
                  <a:schemeClr val="bg1"/>
                </a:solidFill>
              </a:rPr>
              <a:t>Law enacted to, among other things, ensure the US “maintains and advances its scientific and technological edge”.</a:t>
            </a:r>
          </a:p>
          <a:p>
            <a:pPr marL="0" indent="0">
              <a:lnSpc>
                <a:spcPct val="150000"/>
              </a:lnSpc>
              <a:buNone/>
            </a:pPr>
            <a:r>
              <a:rPr lang="en-US" sz="1600" b="1" dirty="0">
                <a:solidFill>
                  <a:schemeClr val="bg1"/>
                </a:solidFill>
              </a:rPr>
              <a:t>RESEARCH SECURITY </a:t>
            </a:r>
            <a:r>
              <a:rPr lang="en-US" sz="1600" b="1" dirty="0">
                <a:solidFill>
                  <a:srgbClr val="FFFF00"/>
                </a:solidFill>
              </a:rPr>
              <a:t>&amp; EXPORT CONTROL </a:t>
            </a:r>
            <a:r>
              <a:rPr lang="en-US" sz="1600" b="1" dirty="0">
                <a:solidFill>
                  <a:schemeClr val="bg1"/>
                </a:solidFill>
              </a:rPr>
              <a:t>PROVISIONS INCLUDING:</a:t>
            </a:r>
          </a:p>
          <a:p>
            <a:pPr>
              <a:lnSpc>
                <a:spcPct val="150000"/>
              </a:lnSpc>
              <a:buFont typeface="Wingdings" pitchFamily="2" charset="2"/>
              <a:buChar char="Ø"/>
            </a:pPr>
            <a:r>
              <a:rPr lang="en-US" sz="1600" dirty="0">
                <a:solidFill>
                  <a:schemeClr val="bg1"/>
                </a:solidFill>
              </a:rPr>
              <a:t>Prohibition of awards to individuals in a “malign foreign talent recruitment program”</a:t>
            </a:r>
          </a:p>
          <a:p>
            <a:pPr>
              <a:lnSpc>
                <a:spcPct val="150000"/>
              </a:lnSpc>
              <a:buFont typeface="Wingdings" pitchFamily="2" charset="2"/>
              <a:buChar char="Ø"/>
            </a:pPr>
            <a:r>
              <a:rPr lang="en-US" sz="1600" dirty="0">
                <a:solidFill>
                  <a:schemeClr val="bg1"/>
                </a:solidFill>
              </a:rPr>
              <a:t>Requirement to establish a Research Security &amp; Integrity Information Sharing and Analysis Organization</a:t>
            </a:r>
          </a:p>
          <a:p>
            <a:pPr>
              <a:lnSpc>
                <a:spcPct val="150000"/>
              </a:lnSpc>
              <a:buFont typeface="Wingdings" pitchFamily="2" charset="2"/>
              <a:buChar char="Ø"/>
            </a:pPr>
            <a:r>
              <a:rPr lang="en-US" sz="1600" dirty="0">
                <a:solidFill>
                  <a:schemeClr val="bg1"/>
                </a:solidFill>
              </a:rPr>
              <a:t>Research security training requirement for all covered personnel; OSTP issued guidelines for universities to develop research security training programs</a:t>
            </a:r>
          </a:p>
          <a:p>
            <a:pPr>
              <a:lnSpc>
                <a:spcPct val="150000"/>
              </a:lnSpc>
              <a:buFont typeface="Wingdings" pitchFamily="2" charset="2"/>
              <a:buChar char="Ø"/>
            </a:pPr>
            <a:r>
              <a:rPr lang="en-US" sz="1600" dirty="0">
                <a:solidFill>
                  <a:schemeClr val="bg1"/>
                </a:solidFill>
              </a:rPr>
              <a:t>Inclusion of research security training as part of Responsible and Ethical Conduct of Research training</a:t>
            </a:r>
          </a:p>
          <a:p>
            <a:pPr>
              <a:lnSpc>
                <a:spcPct val="150000"/>
              </a:lnSpc>
              <a:buFont typeface="Wingdings" pitchFamily="2" charset="2"/>
              <a:buChar char="Ø"/>
            </a:pPr>
            <a:r>
              <a:rPr lang="en-US" sz="1600" dirty="0">
                <a:solidFill>
                  <a:schemeClr val="bg1"/>
                </a:solidFill>
              </a:rPr>
              <a:t>Reporting on foreign financial transactions and gifts of $50k or more</a:t>
            </a:r>
          </a:p>
          <a:p>
            <a:pPr>
              <a:lnSpc>
                <a:spcPct val="150000"/>
              </a:lnSpc>
              <a:buFont typeface="Wingdings" pitchFamily="2" charset="2"/>
              <a:buChar char="Ø"/>
            </a:pPr>
            <a:r>
              <a:rPr lang="en-US" sz="1600" dirty="0">
                <a:solidFill>
                  <a:schemeClr val="bg1"/>
                </a:solidFill>
              </a:rPr>
              <a:t>Prohibition of Confucius Institutes</a:t>
            </a:r>
          </a:p>
          <a:p>
            <a:pPr>
              <a:lnSpc>
                <a:spcPct val="150000"/>
              </a:lnSpc>
              <a:buFont typeface="Wingdings" pitchFamily="2" charset="2"/>
              <a:buChar char="Ø"/>
            </a:pPr>
            <a:r>
              <a:rPr lang="en-US" sz="1600" dirty="0">
                <a:solidFill>
                  <a:srgbClr val="FFFF00"/>
                </a:solidFill>
              </a:rPr>
              <a:t>Regulates provision of advanced semi-conductor technology to certain foreign countries of concern</a:t>
            </a:r>
          </a:p>
        </p:txBody>
      </p:sp>
    </p:spTree>
    <p:extLst>
      <p:ext uri="{BB962C8B-B14F-4D97-AF65-F5344CB8AC3E}">
        <p14:creationId xmlns:p14="http://schemas.microsoft.com/office/powerpoint/2010/main" val="1269906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D51F18-72C6-8749-B37E-5CE9CC4653A6}"/>
              </a:ext>
            </a:extLst>
          </p:cNvPr>
          <p:cNvSpPr/>
          <p:nvPr/>
        </p:nvSpPr>
        <p:spPr>
          <a:xfrm>
            <a:off x="1470580" y="463335"/>
            <a:ext cx="10402551" cy="680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7. CHIPS+SCIENCE RESEARCH SECURITY PROVISIONS </a:t>
            </a:r>
          </a:p>
        </p:txBody>
      </p:sp>
      <p:sp>
        <p:nvSpPr>
          <p:cNvPr id="2" name="Content Placeholder 2">
            <a:extLst>
              <a:ext uri="{FF2B5EF4-FFF2-40B4-BE49-F238E27FC236}">
                <a16:creationId xmlns:a16="http://schemas.microsoft.com/office/drawing/2014/main" id="{87B50E96-41E2-915D-CAF4-184CE257E8D8}"/>
              </a:ext>
            </a:extLst>
          </p:cNvPr>
          <p:cNvSpPr txBox="1">
            <a:spLocks/>
          </p:cNvSpPr>
          <p:nvPr/>
        </p:nvSpPr>
        <p:spPr>
          <a:xfrm>
            <a:off x="2000249" y="1472396"/>
            <a:ext cx="9872881" cy="39378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itchFamily="2" charset="2"/>
              <a:buChar char="Ø"/>
            </a:pPr>
            <a:r>
              <a:rPr lang="en-US" sz="2200" dirty="0">
                <a:solidFill>
                  <a:schemeClr val="bg1"/>
                </a:solidFill>
              </a:rPr>
              <a:t>For qualifying research organizations such as FIU, institutions will have one year from date of issuance of formal security program requirements to comply. </a:t>
            </a:r>
          </a:p>
          <a:p>
            <a:pPr>
              <a:lnSpc>
                <a:spcPct val="150000"/>
              </a:lnSpc>
              <a:buFont typeface="Wingdings" pitchFamily="2" charset="2"/>
              <a:buChar char="Ø"/>
            </a:pPr>
            <a:r>
              <a:rPr lang="en-US" sz="2200" dirty="0">
                <a:solidFill>
                  <a:schemeClr val="bg1"/>
                </a:solidFill>
              </a:rPr>
              <a:t>Draft Research Security Program requirements were issued in February 2023, and finalized requirements are expected to be released in mid-2024. </a:t>
            </a:r>
          </a:p>
          <a:p>
            <a:pPr>
              <a:lnSpc>
                <a:spcPct val="150000"/>
              </a:lnSpc>
              <a:buFont typeface="Wingdings" pitchFamily="2" charset="2"/>
              <a:buChar char="Ø"/>
            </a:pPr>
            <a:r>
              <a:rPr lang="en-US" sz="2200" dirty="0">
                <a:solidFill>
                  <a:schemeClr val="bg1"/>
                </a:solidFill>
              </a:rPr>
              <a:t>NSF has released standardized training modules that will be required to be taken by all key personnel during the 2025 release of the NSF PAPPG. </a:t>
            </a:r>
          </a:p>
          <a:p>
            <a:pPr>
              <a:lnSpc>
                <a:spcPct val="150000"/>
              </a:lnSpc>
              <a:buFont typeface="Wingdings" pitchFamily="2" charset="2"/>
              <a:buChar char="Ø"/>
            </a:pPr>
            <a:r>
              <a:rPr lang="en-US" sz="2200" dirty="0">
                <a:solidFill>
                  <a:schemeClr val="bg1"/>
                </a:solidFill>
              </a:rPr>
              <a:t>NIH has advised that they will adopt the NSF standardized training modules will be implemented in the future by them as a requirement.</a:t>
            </a:r>
          </a:p>
          <a:p>
            <a:pPr>
              <a:lnSpc>
                <a:spcPct val="150000"/>
              </a:lnSpc>
              <a:buFont typeface="Wingdings" pitchFamily="2" charset="2"/>
              <a:buChar char="Ø"/>
            </a:pPr>
            <a:endParaRPr lang="en-US" sz="2200" dirty="0">
              <a:solidFill>
                <a:schemeClr val="bg1"/>
              </a:solidFill>
            </a:endParaRPr>
          </a:p>
        </p:txBody>
      </p:sp>
    </p:spTree>
    <p:extLst>
      <p:ext uri="{BB962C8B-B14F-4D97-AF65-F5344CB8AC3E}">
        <p14:creationId xmlns:p14="http://schemas.microsoft.com/office/powerpoint/2010/main" val="1123372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D28CFF-EDCA-5949-947E-73890A087576}"/>
              </a:ext>
            </a:extLst>
          </p:cNvPr>
          <p:cNvSpPr/>
          <p:nvPr/>
        </p:nvSpPr>
        <p:spPr>
          <a:xfrm>
            <a:off x="1443109" y="687794"/>
            <a:ext cx="8434315" cy="680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315386-590B-5741-8EA8-5AB4BF38D295}"/>
              </a:ext>
            </a:extLst>
          </p:cNvPr>
          <p:cNvSpPr>
            <a:spLocks noGrp="1"/>
          </p:cNvSpPr>
          <p:nvPr>
            <p:ph type="title"/>
          </p:nvPr>
        </p:nvSpPr>
        <p:spPr/>
        <p:txBody>
          <a:bodyPr/>
          <a:lstStyle/>
          <a:p>
            <a:r>
              <a:rPr lang="en-US" b="1" dirty="0"/>
              <a:t>8. Where Do I Go for Help?</a:t>
            </a:r>
          </a:p>
        </p:txBody>
      </p:sp>
      <p:sp>
        <p:nvSpPr>
          <p:cNvPr id="3" name="Content Placeholder 2">
            <a:extLst>
              <a:ext uri="{FF2B5EF4-FFF2-40B4-BE49-F238E27FC236}">
                <a16:creationId xmlns:a16="http://schemas.microsoft.com/office/drawing/2014/main" id="{300BEBCF-950C-5741-97A4-0F564C5CB589}"/>
              </a:ext>
            </a:extLst>
          </p:cNvPr>
          <p:cNvSpPr>
            <a:spLocks noGrp="1"/>
          </p:cNvSpPr>
          <p:nvPr>
            <p:ph idx="1"/>
          </p:nvPr>
        </p:nvSpPr>
        <p:spPr>
          <a:xfrm>
            <a:off x="1920239" y="1558456"/>
            <a:ext cx="10035199" cy="4832819"/>
          </a:xfrm>
        </p:spPr>
        <p:txBody>
          <a:bodyPr>
            <a:normAutofit lnSpcReduction="10000"/>
          </a:bodyPr>
          <a:lstStyle/>
          <a:p>
            <a:pPr marL="458788" indent="-458788">
              <a:lnSpc>
                <a:spcPct val="100000"/>
              </a:lnSpc>
              <a:spcBef>
                <a:spcPts val="600"/>
              </a:spcBef>
              <a:buFont typeface="Wingdings" pitchFamily="2" charset="2"/>
              <a:buChar char="Ø"/>
            </a:pPr>
            <a:r>
              <a:rPr lang="en-US" sz="1600" b="1" dirty="0">
                <a:latin typeface="Calibri" panose="020F0502020204030204" pitchFamily="34" charset="0"/>
                <a:cs typeface="Calibri" panose="020F0502020204030204" pitchFamily="34" charset="0"/>
              </a:rPr>
              <a:t>Please refer questions to:</a:t>
            </a:r>
          </a:p>
          <a:p>
            <a:pPr lvl="1">
              <a:lnSpc>
                <a:spcPct val="100000"/>
              </a:lnSpc>
              <a:spcBef>
                <a:spcPts val="600"/>
              </a:spcBef>
            </a:pPr>
            <a:r>
              <a:rPr lang="en-US" sz="1600" dirty="0">
                <a:latin typeface="Calibri" panose="020F0502020204030204" pitchFamily="34" charset="0"/>
                <a:cs typeface="Calibri" panose="020F0502020204030204" pitchFamily="34" charset="0"/>
              </a:rPr>
              <a:t>William T. Anderson, PhD, Associate Vice President for Research: </a:t>
            </a:r>
            <a:r>
              <a:rPr lang="en-US" sz="1600"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andersow@fiu.edu</a:t>
            </a:r>
            <a:r>
              <a:rPr lang="en-US" sz="1600" dirty="0">
                <a:latin typeface="Calibri" panose="020F0502020204030204" pitchFamily="34" charset="0"/>
                <a:cs typeface="Calibri" panose="020F0502020204030204" pitchFamily="34" charset="0"/>
              </a:rPr>
              <a:t>  </a:t>
            </a:r>
          </a:p>
          <a:p>
            <a:pPr lvl="1">
              <a:lnSpc>
                <a:spcPct val="100000"/>
              </a:lnSpc>
              <a:spcBef>
                <a:spcPts val="600"/>
              </a:spcBef>
            </a:pPr>
            <a:r>
              <a:rPr lang="en-US" sz="1600" dirty="0">
                <a:latin typeface="Calibri" panose="020F0502020204030204" pitchFamily="34" charset="0"/>
                <a:cs typeface="Calibri" panose="020F0502020204030204" pitchFamily="34" charset="0"/>
              </a:rPr>
              <a:t>Roberto M. Gutierrez, Associate Vice President for Research: </a:t>
            </a:r>
            <a:r>
              <a:rPr lang="en-US" sz="16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gutierrr@fiu.edu</a:t>
            </a:r>
            <a:endParaRPr lang="en-US" sz="1600" dirty="0">
              <a:latin typeface="Calibri" panose="020F0502020204030204" pitchFamily="34" charset="0"/>
              <a:cs typeface="Calibri" panose="020F0502020204030204" pitchFamily="34" charset="0"/>
            </a:endParaRPr>
          </a:p>
          <a:p>
            <a:pPr lvl="1">
              <a:lnSpc>
                <a:spcPct val="100000"/>
              </a:lnSpc>
              <a:spcBef>
                <a:spcPts val="600"/>
              </a:spcBef>
            </a:pPr>
            <a:r>
              <a:rPr lang="en-US" sz="1600" dirty="0">
                <a:latin typeface="Calibri" panose="020F0502020204030204" pitchFamily="34" charset="0"/>
                <a:cs typeface="Calibri" panose="020F0502020204030204" pitchFamily="34" charset="0"/>
              </a:rPr>
              <a:t>Jennifer Perez, Foreign Influence Manager, Research Integrity (ORED):  </a:t>
            </a:r>
            <a:r>
              <a:rPr lang="en-US" sz="1600" dirty="0">
                <a:latin typeface="Calibri" panose="020F0502020204030204" pitchFamily="34" charset="0"/>
                <a:cs typeface="Calibri" panose="020F0502020204030204" pitchFamily="34" charset="0"/>
                <a:hlinkClick r:id="rId4"/>
              </a:rPr>
              <a:t>jeperez@fiu.edu</a:t>
            </a:r>
            <a:r>
              <a:rPr lang="en-US" sz="1600" dirty="0">
                <a:latin typeface="Calibri" panose="020F0502020204030204" pitchFamily="34" charset="0"/>
                <a:cs typeface="Calibri" panose="020F0502020204030204" pitchFamily="34" charset="0"/>
              </a:rPr>
              <a:t> </a:t>
            </a:r>
          </a:p>
          <a:p>
            <a:pPr marL="458788" indent="-458788">
              <a:lnSpc>
                <a:spcPct val="100000"/>
              </a:lnSpc>
              <a:spcBef>
                <a:spcPts val="600"/>
              </a:spcBef>
              <a:buFont typeface="Wingdings" pitchFamily="2" charset="2"/>
              <a:buChar char="Ø"/>
            </a:pPr>
            <a:r>
              <a:rPr lang="en-US" sz="1600" dirty="0">
                <a:latin typeface="Calibri" panose="020F0502020204030204" pitchFamily="34" charset="0"/>
                <a:cs typeface="Calibri" panose="020F0502020204030204" pitchFamily="34" charset="0"/>
              </a:rPr>
              <a:t>The following web links provide helpful guidance related to foreign influence:</a:t>
            </a:r>
          </a:p>
          <a:p>
            <a:pPr lvl="1">
              <a:lnSpc>
                <a:spcPct val="100000"/>
              </a:lnSpc>
              <a:spcBef>
                <a:spcPts val="600"/>
              </a:spcBef>
            </a:pPr>
            <a:r>
              <a:rPr lang="en-US" sz="1600" b="1" dirty="0">
                <a:latin typeface="Calibri" panose="020F0502020204030204" pitchFamily="34" charset="0"/>
                <a:cs typeface="Calibri" panose="020F0502020204030204" pitchFamily="34" charset="0"/>
              </a:rPr>
              <a:t>Export Control- Foreign Influence:   </a:t>
            </a:r>
            <a:r>
              <a:rPr lang="en-US" sz="1600"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https://exportcontrol.fiu.edu/export/topics/foreign-influence</a:t>
            </a:r>
            <a:r>
              <a:rPr lang="en-US" sz="1600" dirty="0">
                <a:latin typeface="Calibri" panose="020F0502020204030204" pitchFamily="34" charset="0"/>
                <a:cs typeface="Calibri" panose="020F0502020204030204" pitchFamily="34" charset="0"/>
              </a:rPr>
              <a:t> </a:t>
            </a:r>
          </a:p>
          <a:p>
            <a:pPr lvl="1">
              <a:lnSpc>
                <a:spcPct val="100000"/>
              </a:lnSpc>
              <a:spcBef>
                <a:spcPts val="600"/>
              </a:spcBef>
            </a:pPr>
            <a:r>
              <a:rPr lang="en-US" sz="1600" b="1" dirty="0">
                <a:latin typeface="Calibri" panose="020F0502020204030204" pitchFamily="34" charset="0"/>
                <a:cs typeface="Calibri" panose="020F0502020204030204" pitchFamily="34" charset="0"/>
              </a:rPr>
              <a:t>ORED Guidance Related to Foreign Influence:  </a:t>
            </a:r>
            <a:r>
              <a:rPr lang="en-US" sz="1600" dirty="0">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https://research.fiu.edu/guidance-regarding-foreign-influence-and-research/</a:t>
            </a:r>
            <a:r>
              <a:rPr lang="en-US" sz="1600" dirty="0">
                <a:latin typeface="Calibri" panose="020F0502020204030204" pitchFamily="34" charset="0"/>
                <a:cs typeface="Calibri" panose="020F0502020204030204" pitchFamily="34" charset="0"/>
              </a:rPr>
              <a:t> </a:t>
            </a:r>
          </a:p>
          <a:p>
            <a:pPr lvl="1">
              <a:lnSpc>
                <a:spcPct val="100000"/>
              </a:lnSpc>
              <a:spcBef>
                <a:spcPts val="600"/>
              </a:spcBef>
            </a:pPr>
            <a:r>
              <a:rPr lang="en-US" sz="1600" b="1" dirty="0">
                <a:latin typeface="Calibri" panose="020F0502020204030204" pitchFamily="34" charset="0"/>
                <a:cs typeface="Calibri" panose="020F0502020204030204" pitchFamily="34" charset="0"/>
              </a:rPr>
              <a:t>Conflicts of Interest website</a:t>
            </a:r>
            <a:r>
              <a:rPr lang="en-US" sz="16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https://research.fiu.edu/coi</a:t>
            </a:r>
            <a:r>
              <a:rPr lang="en-US" sz="1600" dirty="0">
                <a:latin typeface="Calibri" panose="020F0502020204030204" pitchFamily="34" charset="0"/>
                <a:cs typeface="Calibri" panose="020F0502020204030204" pitchFamily="34" charset="0"/>
              </a:rPr>
              <a:t> </a:t>
            </a:r>
          </a:p>
          <a:p>
            <a:pPr lvl="1">
              <a:lnSpc>
                <a:spcPct val="100000"/>
              </a:lnSpc>
              <a:spcBef>
                <a:spcPts val="600"/>
              </a:spcBef>
            </a:pPr>
            <a:r>
              <a:rPr lang="en-US" sz="1600" b="1" dirty="0">
                <a:latin typeface="Calibri" panose="020F0502020204030204" pitchFamily="34" charset="0"/>
                <a:cs typeface="Calibri" panose="020F0502020204030204" pitchFamily="34" charset="0"/>
              </a:rPr>
              <a:t>Export Control</a:t>
            </a:r>
            <a:r>
              <a:rPr lang="en-US" sz="16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https://exportcontrol.fiu.edu/</a:t>
            </a:r>
            <a:r>
              <a:rPr lang="en-US" sz="1600" dirty="0">
                <a:latin typeface="Calibri" panose="020F0502020204030204" pitchFamily="34" charset="0"/>
                <a:cs typeface="Calibri" panose="020F0502020204030204" pitchFamily="34" charset="0"/>
              </a:rPr>
              <a:t> </a:t>
            </a:r>
          </a:p>
          <a:p>
            <a:pPr lvl="1">
              <a:lnSpc>
                <a:spcPct val="100000"/>
              </a:lnSpc>
              <a:spcBef>
                <a:spcPts val="600"/>
              </a:spcBef>
            </a:pPr>
            <a:r>
              <a:rPr lang="en-US" sz="1600" b="1" dirty="0">
                <a:latin typeface="Calibri" panose="020F0502020204030204" pitchFamily="34" charset="0"/>
                <a:cs typeface="Calibri" panose="020F0502020204030204" pitchFamily="34" charset="0"/>
              </a:rPr>
              <a:t>ORED</a:t>
            </a:r>
            <a:r>
              <a:rPr lang="en-US" sz="16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https://research.fiu.edu/ored/</a:t>
            </a:r>
            <a:r>
              <a:rPr lang="en-US" sz="1600" dirty="0">
                <a:latin typeface="Calibri" panose="020F0502020204030204" pitchFamily="34" charset="0"/>
                <a:cs typeface="Calibri" panose="020F0502020204030204" pitchFamily="34" charset="0"/>
              </a:rPr>
              <a:t> </a:t>
            </a:r>
          </a:p>
          <a:p>
            <a:pPr lvl="1">
              <a:lnSpc>
                <a:spcPct val="100000"/>
              </a:lnSpc>
              <a:spcBef>
                <a:spcPts val="600"/>
              </a:spcBef>
            </a:pPr>
            <a:r>
              <a:rPr lang="en-US" sz="1600" b="1" dirty="0">
                <a:latin typeface="Calibri" panose="020F0502020204030204" pitchFamily="34" charset="0"/>
                <a:cs typeface="Calibri" panose="020F0502020204030204" pitchFamily="34" charset="0"/>
              </a:rPr>
              <a:t>UCI:</a:t>
            </a:r>
            <a:r>
              <a:rPr lang="en-US" sz="16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https://compliance.fiu.edu/</a:t>
            </a:r>
            <a:r>
              <a:rPr lang="en-US" sz="1600" dirty="0">
                <a:latin typeface="Calibri" panose="020F0502020204030204" pitchFamily="34" charset="0"/>
                <a:cs typeface="Calibri" panose="020F0502020204030204" pitchFamily="34" charset="0"/>
              </a:rPr>
              <a:t> </a:t>
            </a:r>
          </a:p>
          <a:p>
            <a:pPr lvl="1">
              <a:lnSpc>
                <a:spcPct val="100000"/>
              </a:lnSpc>
              <a:spcBef>
                <a:spcPts val="600"/>
              </a:spcBef>
            </a:pPr>
            <a:r>
              <a:rPr lang="en-US" sz="1600" b="1" dirty="0">
                <a:latin typeface="Calibri" panose="020F0502020204030204" pitchFamily="34" charset="0"/>
                <a:cs typeface="Calibri" panose="020F0502020204030204" pitchFamily="34" charset="0"/>
              </a:rPr>
              <a:t>Global: </a:t>
            </a:r>
            <a:r>
              <a:rPr lang="en-US" sz="1600" dirty="0">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https://global.fiu.edu/</a:t>
            </a:r>
            <a:r>
              <a:rPr lang="en-US" sz="1600" dirty="0">
                <a:latin typeface="Calibri" panose="020F0502020204030204" pitchFamily="34" charset="0"/>
                <a:cs typeface="Calibri" panose="020F0502020204030204" pitchFamily="34" charset="0"/>
              </a:rPr>
              <a:t> </a:t>
            </a:r>
          </a:p>
          <a:p>
            <a:pPr lvl="1">
              <a:lnSpc>
                <a:spcPct val="100000"/>
              </a:lnSpc>
              <a:spcBef>
                <a:spcPts val="600"/>
              </a:spcBef>
            </a:pPr>
            <a:r>
              <a:rPr lang="en-US" sz="1600" b="1" dirty="0">
                <a:latin typeface="Calibri" panose="020F0502020204030204" pitchFamily="34" charset="0"/>
                <a:cs typeface="Calibri" panose="020F0502020204030204" pitchFamily="34" charset="0"/>
              </a:rPr>
              <a:t>NSPM-33: </a:t>
            </a:r>
            <a:r>
              <a:rPr lang="en-US" sz="1600" dirty="0">
                <a:latin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https://www.cogr.edu/cogr-releases-summaries-nspm-33-disclosure-requirements-other-provisions</a:t>
            </a:r>
            <a:r>
              <a:rPr lang="en-US" sz="1600" dirty="0">
                <a:latin typeface="Calibri" panose="020F0502020204030204" pitchFamily="34" charset="0"/>
                <a:cs typeface="Calibri" panose="020F0502020204030204" pitchFamily="34" charset="0"/>
              </a:rPr>
              <a:t> </a:t>
            </a:r>
          </a:p>
          <a:p>
            <a:pPr>
              <a:lnSpc>
                <a:spcPct val="100000"/>
              </a:lnSpc>
              <a:spcBef>
                <a:spcPts val="600"/>
              </a:spcBef>
              <a:buFont typeface="Wingdings" panose="05000000000000000000" pitchFamily="2" charset="2"/>
              <a:buChar char="Ø"/>
            </a:pPr>
            <a:r>
              <a:rPr lang="en-US" sz="1600" dirty="0">
                <a:latin typeface="Calibri" panose="020F0502020204030204" pitchFamily="34" charset="0"/>
                <a:cs typeface="Calibri" panose="020F0502020204030204" pitchFamily="34" charset="0"/>
              </a:rPr>
              <a:t>The FIU Foreign Influence Prevention website has extensive information on relevant foreign influence topics, forms, procedures, and FAQs.</a:t>
            </a:r>
          </a:p>
          <a:p>
            <a:pPr>
              <a:lnSpc>
                <a:spcPct val="150000"/>
              </a:lnSpc>
            </a:pPr>
            <a:endParaRPr lang="en-US" dirty="0"/>
          </a:p>
        </p:txBody>
      </p:sp>
    </p:spTree>
    <p:extLst>
      <p:ext uri="{BB962C8B-B14F-4D97-AF65-F5344CB8AC3E}">
        <p14:creationId xmlns:p14="http://schemas.microsoft.com/office/powerpoint/2010/main" val="3819886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ree, outdoor, city, resort&#10;&#10;Description automatically generated">
            <a:extLst>
              <a:ext uri="{FF2B5EF4-FFF2-40B4-BE49-F238E27FC236}">
                <a16:creationId xmlns:a16="http://schemas.microsoft.com/office/drawing/2014/main" id="{DD86D749-4715-514E-9B08-7829327FECD0}"/>
              </a:ext>
            </a:extLst>
          </p:cNvPr>
          <p:cNvPicPr>
            <a:picLocks noGrp="1" noChangeAspect="1"/>
          </p:cNvPicPr>
          <p:nvPr>
            <p:ph type="pic" sz="quarter" idx="13"/>
          </p:nvPr>
        </p:nvPicPr>
        <p:blipFill>
          <a:blip r:embed="rId2"/>
          <a:srcRect t="7839" b="7839"/>
          <a:stretch>
            <a:fillRect/>
          </a:stretch>
        </p:blipFill>
        <p:spPr>
          <a:xfrm>
            <a:off x="-1" y="0"/>
            <a:ext cx="12192001" cy="6858000"/>
          </a:xfrm>
        </p:spPr>
      </p:pic>
      <p:sp>
        <p:nvSpPr>
          <p:cNvPr id="5" name="Rectangle 4">
            <a:extLst>
              <a:ext uri="{FF2B5EF4-FFF2-40B4-BE49-F238E27FC236}">
                <a16:creationId xmlns:a16="http://schemas.microsoft.com/office/drawing/2014/main" id="{67BC579A-F834-284D-B17E-CC168C21FC02}"/>
              </a:ext>
            </a:extLst>
          </p:cNvPr>
          <p:cNvSpPr/>
          <p:nvPr/>
        </p:nvSpPr>
        <p:spPr>
          <a:xfrm>
            <a:off x="0" y="4677105"/>
            <a:ext cx="8135007" cy="1776248"/>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B75F53D-4446-A940-9F29-E49FBE3CFCA1}"/>
              </a:ext>
            </a:extLst>
          </p:cNvPr>
          <p:cNvSpPr>
            <a:spLocks noGrp="1"/>
          </p:cNvSpPr>
          <p:nvPr>
            <p:ph type="ctrTitle"/>
          </p:nvPr>
        </p:nvSpPr>
        <p:spPr>
          <a:xfrm>
            <a:off x="191668" y="4918842"/>
            <a:ext cx="7751670" cy="1292773"/>
          </a:xfrm>
        </p:spPr>
        <p:txBody>
          <a:bodyPr/>
          <a:lstStyle/>
          <a:p>
            <a:r>
              <a:rPr lang="en-US" dirty="0"/>
              <a:t>Thank You!</a:t>
            </a:r>
          </a:p>
        </p:txBody>
      </p:sp>
    </p:spTree>
    <p:extLst>
      <p:ext uri="{BB962C8B-B14F-4D97-AF65-F5344CB8AC3E}">
        <p14:creationId xmlns:p14="http://schemas.microsoft.com/office/powerpoint/2010/main" val="3615446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13BCC-A728-D186-A1F3-4F8D4472D5E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56BC1E5-DE61-8B8F-E84A-FE2E3AE57258}"/>
              </a:ext>
            </a:extLst>
          </p:cNvPr>
          <p:cNvSpPr/>
          <p:nvPr/>
        </p:nvSpPr>
        <p:spPr>
          <a:xfrm>
            <a:off x="1542194" y="687794"/>
            <a:ext cx="10258379" cy="680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C9D0A0-2A69-5538-F007-2CAD31F3C344}"/>
              </a:ext>
            </a:extLst>
          </p:cNvPr>
          <p:cNvSpPr>
            <a:spLocks noGrp="1"/>
          </p:cNvSpPr>
          <p:nvPr>
            <p:ph type="title"/>
          </p:nvPr>
        </p:nvSpPr>
        <p:spPr/>
        <p:txBody>
          <a:bodyPr/>
          <a:lstStyle/>
          <a:p>
            <a:r>
              <a:rPr lang="en-US" b="1" dirty="0">
                <a:solidFill>
                  <a:schemeClr val="bg1"/>
                </a:solidFill>
              </a:rPr>
              <a:t>1. What are Export Controls?</a:t>
            </a:r>
          </a:p>
        </p:txBody>
      </p:sp>
      <p:sp>
        <p:nvSpPr>
          <p:cNvPr id="7" name="Content Placeholder 4">
            <a:extLst>
              <a:ext uri="{FF2B5EF4-FFF2-40B4-BE49-F238E27FC236}">
                <a16:creationId xmlns:a16="http://schemas.microsoft.com/office/drawing/2014/main" id="{9C03E9F8-77D9-AFEE-4E11-1F123565D1D1}"/>
              </a:ext>
            </a:extLst>
          </p:cNvPr>
          <p:cNvSpPr txBox="1">
            <a:spLocks/>
          </p:cNvSpPr>
          <p:nvPr/>
        </p:nvSpPr>
        <p:spPr>
          <a:xfrm>
            <a:off x="1920240" y="1622163"/>
            <a:ext cx="9880333" cy="461651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spcAft>
                <a:spcPts val="600"/>
              </a:spcAft>
            </a:pPr>
            <a:r>
              <a:rPr lang="en-US" sz="2000" b="1" u="sng" dirty="0">
                <a:solidFill>
                  <a:schemeClr val="tx1"/>
                </a:solidFill>
                <a:ea typeface="Times New Roman" panose="02020603050405020304" pitchFamily="18" charset="0"/>
                <a:cs typeface="Times New Roman" panose="02020603050405020304" pitchFamily="18" charset="0"/>
              </a:rPr>
              <a:t>1.1 Overview of Key Issues</a:t>
            </a:r>
            <a:endParaRPr lang="en-US" sz="2000" b="1" dirty="0">
              <a:solidFill>
                <a:schemeClr val="tx1"/>
              </a:solidFill>
              <a:ea typeface="Times New Roman" panose="02020603050405020304" pitchFamily="18" charset="0"/>
              <a:cs typeface="Times New Roman" panose="02020603050405020304" pitchFamily="18" charset="0"/>
            </a:endParaRPr>
          </a:p>
          <a:p>
            <a:pPr>
              <a:tabLst>
                <a:tab pos="457200" algn="l"/>
                <a:tab pos="1600200" algn="l"/>
              </a:tabLst>
            </a:pPr>
            <a:r>
              <a:rPr lang="en-US" sz="1800" dirty="0">
                <a:solidFill>
                  <a:schemeClr val="tx1"/>
                </a:solidFill>
                <a:ea typeface="Times New Roman" panose="02020603050405020304" pitchFamily="18" charset="0"/>
                <a:cs typeface="Times New Roman" panose="02020603050405020304" pitchFamily="18" charset="0"/>
              </a:rPr>
              <a:t>Universities and research institutions are subject to </a:t>
            </a:r>
            <a:r>
              <a:rPr lang="en-US" sz="1800" b="1" dirty="0">
                <a:solidFill>
                  <a:schemeClr val="tx1"/>
                </a:solidFill>
                <a:ea typeface="Times New Roman" panose="02020603050405020304" pitchFamily="18" charset="0"/>
                <a:cs typeface="Times New Roman" panose="02020603050405020304" pitchFamily="18" charset="0"/>
              </a:rPr>
              <a:t>export control and trade sanctions regulations</a:t>
            </a:r>
            <a:r>
              <a:rPr lang="en-US" sz="1800" dirty="0">
                <a:solidFill>
                  <a:schemeClr val="tx1"/>
                </a:solidFill>
                <a:ea typeface="Times New Roman" panose="02020603050405020304" pitchFamily="18" charset="0"/>
                <a:cs typeface="Times New Roman" panose="02020603050405020304" pitchFamily="18" charset="0"/>
              </a:rPr>
              <a:t>, including the regulation of: </a:t>
            </a:r>
          </a:p>
          <a:p>
            <a:pPr lvl="2">
              <a:tabLst>
                <a:tab pos="457200" algn="l"/>
                <a:tab pos="1600200" algn="l"/>
                <a:tab pos="1371600" algn="l"/>
                <a:tab pos="1600200" algn="l"/>
              </a:tabLst>
            </a:pPr>
            <a:endParaRPr lang="en-US" sz="1400" dirty="0">
              <a:ea typeface="Times New Roman" panose="02020603050405020304" pitchFamily="18" charset="0"/>
              <a:cs typeface="Times New Roman" panose="02020603050405020304" pitchFamily="18" charset="0"/>
            </a:endParaRPr>
          </a:p>
          <a:p>
            <a:pPr lvl="2">
              <a:tabLst>
                <a:tab pos="457200" algn="l"/>
                <a:tab pos="1600200" algn="l"/>
                <a:tab pos="1371600" algn="l"/>
                <a:tab pos="1600200" algn="l"/>
              </a:tabLst>
            </a:pPr>
            <a:endParaRPr lang="en-US" sz="1400" dirty="0">
              <a:ea typeface="Times New Roman" panose="02020603050405020304" pitchFamily="18" charset="0"/>
              <a:cs typeface="Times New Roman" panose="02020603050405020304" pitchFamily="18" charset="0"/>
            </a:endParaRPr>
          </a:p>
          <a:p>
            <a:pPr lvl="2">
              <a:tabLst>
                <a:tab pos="457200" algn="l"/>
                <a:tab pos="1600200" algn="l"/>
                <a:tab pos="1371600" algn="l"/>
                <a:tab pos="1600200" algn="l"/>
              </a:tabLst>
            </a:pPr>
            <a:endParaRPr lang="en-US" dirty="0">
              <a:ea typeface="Times New Roman" panose="02020603050405020304" pitchFamily="18" charset="0"/>
              <a:cs typeface="Times New Roman" panose="02020603050405020304" pitchFamily="18" charset="0"/>
            </a:endParaRPr>
          </a:p>
          <a:p>
            <a:pPr lvl="2">
              <a:tabLst>
                <a:tab pos="457200" algn="l"/>
                <a:tab pos="1600200" algn="l"/>
                <a:tab pos="1371600" algn="l"/>
                <a:tab pos="1600200" algn="l"/>
              </a:tabLst>
            </a:pPr>
            <a:endParaRPr lang="en-US" dirty="0">
              <a:ea typeface="Times New Roman" panose="02020603050405020304" pitchFamily="18" charset="0"/>
              <a:cs typeface="Times New Roman" panose="02020603050405020304" pitchFamily="18" charset="0"/>
            </a:endParaRPr>
          </a:p>
          <a:p>
            <a:pPr lvl="2">
              <a:tabLst>
                <a:tab pos="457200" algn="l"/>
                <a:tab pos="1600200" algn="l"/>
                <a:tab pos="1371600" algn="l"/>
                <a:tab pos="1600200" algn="l"/>
              </a:tabLst>
            </a:pPr>
            <a:endParaRPr lang="en-US" dirty="0">
              <a:ea typeface="Times New Roman" panose="02020603050405020304" pitchFamily="18" charset="0"/>
              <a:cs typeface="Times New Roman" panose="02020603050405020304" pitchFamily="18" charset="0"/>
            </a:endParaRPr>
          </a:p>
          <a:p>
            <a:pPr lvl="2">
              <a:tabLst>
                <a:tab pos="457200" algn="l"/>
                <a:tab pos="1600200" algn="l"/>
                <a:tab pos="1371600" algn="l"/>
                <a:tab pos="1600200" algn="l"/>
              </a:tabLst>
            </a:pPr>
            <a:endParaRPr lang="en-US" dirty="0">
              <a:ea typeface="Times New Roman" panose="02020603050405020304" pitchFamily="18" charset="0"/>
              <a:cs typeface="Times New Roman" panose="02020603050405020304" pitchFamily="18" charset="0"/>
            </a:endParaRPr>
          </a:p>
          <a:p>
            <a:pPr lvl="2">
              <a:tabLst>
                <a:tab pos="457200" algn="l"/>
                <a:tab pos="1600200" algn="l"/>
                <a:tab pos="1371600" algn="l"/>
                <a:tab pos="1600200" algn="l"/>
              </a:tabLst>
            </a:pPr>
            <a:endParaRPr lang="en-US" dirty="0">
              <a:ea typeface="Times New Roman" panose="02020603050405020304" pitchFamily="18" charset="0"/>
              <a:cs typeface="Times New Roman" panose="02020603050405020304" pitchFamily="18" charset="0"/>
            </a:endParaRPr>
          </a:p>
          <a:p>
            <a:pPr lvl="2">
              <a:tabLst>
                <a:tab pos="457200" algn="l"/>
                <a:tab pos="1600200" algn="l"/>
                <a:tab pos="1371600" algn="l"/>
                <a:tab pos="1600200" algn="l"/>
              </a:tabLst>
            </a:pPr>
            <a:endParaRPr lang="en-US" dirty="0">
              <a:ea typeface="Times New Roman" panose="02020603050405020304" pitchFamily="18" charset="0"/>
              <a:cs typeface="Times New Roman" panose="02020603050405020304" pitchFamily="18" charset="0"/>
            </a:endParaRPr>
          </a:p>
          <a:p>
            <a:pPr lvl="2">
              <a:tabLst>
                <a:tab pos="457200" algn="l"/>
                <a:tab pos="1600200" algn="l"/>
                <a:tab pos="1371600" algn="l"/>
                <a:tab pos="1600200" algn="l"/>
              </a:tabLst>
            </a:pPr>
            <a:endParaRPr lang="en-US" dirty="0">
              <a:ea typeface="Times New Roman" panose="02020603050405020304" pitchFamily="18" charset="0"/>
              <a:cs typeface="Times New Roman" panose="02020603050405020304" pitchFamily="18" charset="0"/>
            </a:endParaRPr>
          </a:p>
          <a:p>
            <a:pPr lvl="2">
              <a:tabLst>
                <a:tab pos="457200" algn="l"/>
                <a:tab pos="1600200" algn="l"/>
                <a:tab pos="1371600" algn="l"/>
                <a:tab pos="1600200" algn="l"/>
              </a:tabLst>
            </a:pPr>
            <a:endParaRPr lang="en-US" dirty="0">
              <a:ea typeface="Times New Roman" panose="02020603050405020304" pitchFamily="18" charset="0"/>
              <a:cs typeface="Times New Roman" panose="02020603050405020304" pitchFamily="18" charset="0"/>
            </a:endParaRPr>
          </a:p>
          <a:p>
            <a:pPr lvl="2">
              <a:tabLst>
                <a:tab pos="457200" algn="l"/>
                <a:tab pos="1600200" algn="l"/>
                <a:tab pos="1371600" algn="l"/>
                <a:tab pos="1600200" algn="l"/>
              </a:tabLst>
            </a:pPr>
            <a:endParaRPr lang="en-US" dirty="0">
              <a:ea typeface="Times New Roman" panose="02020603050405020304" pitchFamily="18" charset="0"/>
              <a:cs typeface="Times New Roman" panose="02020603050405020304" pitchFamily="18" charset="0"/>
            </a:endParaRPr>
          </a:p>
          <a:p>
            <a:pPr lvl="2">
              <a:tabLst>
                <a:tab pos="457200" algn="l"/>
                <a:tab pos="1600200" algn="l"/>
                <a:tab pos="1371600" algn="l"/>
                <a:tab pos="1600200" algn="l"/>
              </a:tabLst>
            </a:pPr>
            <a:endParaRPr lang="en-US" dirty="0">
              <a:ea typeface="Times New Roman" panose="02020603050405020304" pitchFamily="18" charset="0"/>
              <a:cs typeface="Times New Roman" panose="02020603050405020304" pitchFamily="18" charset="0"/>
            </a:endParaRPr>
          </a:p>
          <a:p>
            <a:endParaRPr lang="en-US" b="1" dirty="0">
              <a:solidFill>
                <a:schemeClr val="tx1"/>
              </a:solidFill>
            </a:endParaRPr>
          </a:p>
          <a:p>
            <a:r>
              <a:rPr lang="en-US" b="1" dirty="0">
                <a:solidFill>
                  <a:schemeClr val="tx1"/>
                </a:solidFill>
              </a:rPr>
              <a:t>On Our Website: </a:t>
            </a:r>
            <a:r>
              <a:rPr lang="en-US" dirty="0">
                <a:solidFill>
                  <a:schemeClr val="tx1"/>
                </a:solidFill>
                <a:hlinkClick r:id="rId2">
                  <a:extLst>
                    <a:ext uri="{A12FA001-AC4F-418D-AE19-62706E023703}">
                      <ahyp:hlinkClr xmlns:ahyp="http://schemas.microsoft.com/office/drawing/2018/hyperlinkcolor" val="tx"/>
                    </a:ext>
                  </a:extLst>
                </a:hlinkClick>
              </a:rPr>
              <a:t>Export Control Definitions</a:t>
            </a:r>
            <a:r>
              <a:rPr lang="en-US" dirty="0">
                <a:solidFill>
                  <a:schemeClr val="tx1"/>
                </a:solidFill>
              </a:rPr>
              <a:t>, </a:t>
            </a:r>
            <a:r>
              <a:rPr lang="en-US" dirty="0">
                <a:solidFill>
                  <a:schemeClr val="tx1"/>
                </a:solidFill>
                <a:hlinkClick r:id="rId3">
                  <a:extLst>
                    <a:ext uri="{A12FA001-AC4F-418D-AE19-62706E023703}">
                      <ahyp:hlinkClr xmlns:ahyp="http://schemas.microsoft.com/office/drawing/2018/hyperlinkcolor" val="tx"/>
                    </a:ext>
                  </a:extLst>
                </a:hlinkClick>
              </a:rPr>
              <a:t>Export Control Topics</a:t>
            </a:r>
            <a:r>
              <a:rPr lang="en-US" dirty="0">
                <a:solidFill>
                  <a:schemeClr val="tx1"/>
                </a:solidFill>
              </a:rPr>
              <a:t>, </a:t>
            </a:r>
            <a:r>
              <a:rPr lang="en-US" dirty="0">
                <a:solidFill>
                  <a:schemeClr val="tx1"/>
                </a:solidFill>
                <a:hlinkClick r:id="rId4">
                  <a:extLst>
                    <a:ext uri="{A12FA001-AC4F-418D-AE19-62706E023703}">
                      <ahyp:hlinkClr xmlns:ahyp="http://schemas.microsoft.com/office/drawing/2018/hyperlinkcolor" val="tx"/>
                    </a:ext>
                  </a:extLst>
                </a:hlinkClick>
              </a:rPr>
              <a:t>Export Control Basics</a:t>
            </a:r>
            <a:r>
              <a:rPr lang="en-US" dirty="0">
                <a:solidFill>
                  <a:schemeClr val="tx1"/>
                </a:solidFill>
              </a:rPr>
              <a:t>, </a:t>
            </a:r>
            <a:r>
              <a:rPr lang="en-US" dirty="0">
                <a:solidFill>
                  <a:schemeClr val="tx1"/>
                </a:solidFill>
                <a:hlinkClick r:id="rId5">
                  <a:extLst>
                    <a:ext uri="{A12FA001-AC4F-418D-AE19-62706E023703}">
                      <ahyp:hlinkClr xmlns:ahyp="http://schemas.microsoft.com/office/drawing/2018/hyperlinkcolor" val="tx"/>
                    </a:ext>
                  </a:extLst>
                </a:hlinkClick>
              </a:rPr>
              <a:t>Export Control Regulations </a:t>
            </a:r>
            <a:r>
              <a:rPr lang="en-US" dirty="0">
                <a:solidFill>
                  <a:schemeClr val="tx1"/>
                </a:solidFill>
              </a:rPr>
              <a:t>, </a:t>
            </a:r>
            <a:r>
              <a:rPr lang="en-US" dirty="0">
                <a:solidFill>
                  <a:schemeClr val="tx1"/>
                </a:solidFill>
                <a:hlinkClick r:id="rId6">
                  <a:extLst>
                    <a:ext uri="{A12FA001-AC4F-418D-AE19-62706E023703}">
                      <ahyp:hlinkClr xmlns:ahyp="http://schemas.microsoft.com/office/drawing/2018/hyperlinkcolor" val="tx"/>
                    </a:ext>
                  </a:extLst>
                </a:hlinkClick>
              </a:rPr>
              <a:t>Helpful FAQ’s</a:t>
            </a:r>
            <a:endParaRPr lang="en-US" dirty="0">
              <a:solidFill>
                <a:schemeClr val="tx1"/>
              </a:solidFill>
            </a:endParaRPr>
          </a:p>
        </p:txBody>
      </p:sp>
      <p:graphicFrame>
        <p:nvGraphicFramePr>
          <p:cNvPr id="8" name="Table 2">
            <a:extLst>
              <a:ext uri="{FF2B5EF4-FFF2-40B4-BE49-F238E27FC236}">
                <a16:creationId xmlns:a16="http://schemas.microsoft.com/office/drawing/2014/main" id="{F457484A-37B3-E3B7-58E6-5E4401B40BDA}"/>
              </a:ext>
            </a:extLst>
          </p:cNvPr>
          <p:cNvGraphicFramePr>
            <a:graphicFrameLocks noGrp="1"/>
          </p:cNvGraphicFramePr>
          <p:nvPr>
            <p:extLst>
              <p:ext uri="{D42A27DB-BD31-4B8C-83A1-F6EECF244321}">
                <p14:modId xmlns:p14="http://schemas.microsoft.com/office/powerpoint/2010/main" val="1277093499"/>
              </p:ext>
            </p:extLst>
          </p:nvPr>
        </p:nvGraphicFramePr>
        <p:xfrm>
          <a:off x="1920240" y="2747414"/>
          <a:ext cx="9880332" cy="2804160"/>
        </p:xfrm>
        <a:graphic>
          <a:graphicData uri="http://schemas.openxmlformats.org/drawingml/2006/table">
            <a:tbl>
              <a:tblPr firstRow="1" bandRow="1">
                <a:tableStyleId>{3B4B98B0-60AC-42C2-AFA5-B58CD77FA1E5}</a:tableStyleId>
              </a:tblPr>
              <a:tblGrid>
                <a:gridCol w="2896788">
                  <a:extLst>
                    <a:ext uri="{9D8B030D-6E8A-4147-A177-3AD203B41FA5}">
                      <a16:colId xmlns:a16="http://schemas.microsoft.com/office/drawing/2014/main" val="1189502889"/>
                    </a:ext>
                  </a:extLst>
                </a:gridCol>
                <a:gridCol w="1470377">
                  <a:extLst>
                    <a:ext uri="{9D8B030D-6E8A-4147-A177-3AD203B41FA5}">
                      <a16:colId xmlns:a16="http://schemas.microsoft.com/office/drawing/2014/main" val="3606435130"/>
                    </a:ext>
                  </a:extLst>
                </a:gridCol>
                <a:gridCol w="5513167">
                  <a:extLst>
                    <a:ext uri="{9D8B030D-6E8A-4147-A177-3AD203B41FA5}">
                      <a16:colId xmlns:a16="http://schemas.microsoft.com/office/drawing/2014/main" val="4142004508"/>
                    </a:ext>
                  </a:extLst>
                </a:gridCol>
              </a:tblGrid>
              <a:tr h="370840">
                <a:tc>
                  <a:txBody>
                    <a:bodyPr/>
                    <a:lstStyle/>
                    <a:p>
                      <a:pPr algn="l"/>
                      <a:r>
                        <a:rPr lang="en-US" sz="1600" b="0" dirty="0"/>
                        <a:t>Exporting items from the US</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a:endParaRPr lang="en-US" dirty="0"/>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a:r>
                        <a:rPr lang="en-US" sz="1600" b="0" dirty="0"/>
                        <a:t>Applies to the export of items from the US by any means </a:t>
                      </a:r>
                      <a:r>
                        <a:rPr lang="en-US" sz="1600" b="0" dirty="0">
                          <a:effectLst/>
                        </a:rPr>
                        <a:t>(shipped, hand-carried, and in the case of technical data/electronically transmitted) </a:t>
                      </a:r>
                      <a:endParaRPr lang="en-US" sz="1600" b="0" dirty="0"/>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18666331"/>
                  </a:ext>
                </a:extLst>
              </a:tr>
              <a:tr h="370840">
                <a:tc>
                  <a:txBody>
                    <a:bodyPr/>
                    <a:lstStyle/>
                    <a:p>
                      <a:pPr algn="l"/>
                      <a:r>
                        <a:rPr lang="en-US" sz="1600" b="0" dirty="0"/>
                        <a:t>Sharing controlled data and software</a:t>
                      </a:r>
                    </a:p>
                  </a:txBody>
                  <a:tcPr anchor="ctr">
                    <a:lnL>
                      <a:noFill/>
                    </a:lnL>
                    <a:lnR>
                      <a:noFill/>
                    </a:lnR>
                    <a:lnT w="12700" cmpd="sng">
                      <a:noFill/>
                    </a:lnT>
                    <a:lnB>
                      <a:noFill/>
                    </a:lnB>
                    <a:lnTlToBr w="12700" cmpd="sng">
                      <a:noFill/>
                      <a:prstDash val="solid"/>
                    </a:lnTlToBr>
                    <a:lnBlToTr w="12700" cmpd="sng">
                      <a:noFill/>
                      <a:prstDash val="solid"/>
                    </a:lnBlToTr>
                  </a:tcPr>
                </a:tc>
                <a:tc>
                  <a:txBody>
                    <a:bodyPr/>
                    <a:lstStyle/>
                    <a:p>
                      <a:pPr algn="l"/>
                      <a:endParaRPr lang="en-US" dirty="0"/>
                    </a:p>
                  </a:txBody>
                  <a:tcPr>
                    <a:lnL>
                      <a:noFill/>
                    </a:lnL>
                    <a:lnR>
                      <a:noFill/>
                    </a:lnR>
                    <a:lnT w="12700" cmpd="sng">
                      <a:noFill/>
                    </a:lnT>
                    <a:lnB>
                      <a:noFill/>
                    </a:lnB>
                    <a:lnTlToBr w="12700" cmpd="sng">
                      <a:noFill/>
                      <a:prstDash val="solid"/>
                    </a:lnTlToBr>
                    <a:lnBlToTr w="12700" cmpd="sng">
                      <a:noFill/>
                      <a:prstDash val="solid"/>
                    </a:lnBlToTr>
                  </a:tcPr>
                </a:tc>
                <a:tc>
                  <a:txBody>
                    <a:bodyPr/>
                    <a:lstStyle/>
                    <a:p>
                      <a:pPr algn="l"/>
                      <a:r>
                        <a:rPr lang="en-US" sz="1600" b="0" dirty="0"/>
                        <a:t>Applies to access by foreign persons wherever located, including in the U.S.</a:t>
                      </a: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63643540"/>
                  </a:ext>
                </a:extLst>
              </a:tr>
              <a:tr h="370840">
                <a:tc>
                  <a:txBody>
                    <a:bodyPr/>
                    <a:lstStyle/>
                    <a:p>
                      <a:pPr algn="l"/>
                      <a:r>
                        <a:rPr lang="en-US" sz="1600" b="0" dirty="0"/>
                        <a:t>Restricted Parties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l"/>
                      <a:endParaRPr lang="en-US" dirty="0"/>
                    </a:p>
                  </a:txBody>
                  <a:tcPr>
                    <a:lnL>
                      <a:noFill/>
                    </a:lnL>
                    <a:lnR>
                      <a:noFill/>
                    </a:lnR>
                    <a:lnT>
                      <a:noFill/>
                    </a:lnT>
                    <a:lnB>
                      <a:noFill/>
                    </a:lnB>
                    <a:lnTlToBr w="12700" cmpd="sng">
                      <a:noFill/>
                      <a:prstDash val="solid"/>
                    </a:lnTlToBr>
                    <a:lnBlToTr w="12700" cmpd="sng">
                      <a:noFill/>
                      <a:prstDash val="solid"/>
                    </a:lnBlToTr>
                  </a:tcPr>
                </a:tc>
                <a:tc>
                  <a:txBody>
                    <a:bodyPr/>
                    <a:lstStyle/>
                    <a:p>
                      <a:pPr algn="l"/>
                      <a:r>
                        <a:rPr lang="en-US" sz="1600" b="0" dirty="0"/>
                        <a:t>Transactions with restricted parties (entities and individuals) located anywhere in the world</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80880402"/>
                  </a:ext>
                </a:extLst>
              </a:tr>
              <a:tr h="370840">
                <a:tc>
                  <a:txBody>
                    <a:bodyPr/>
                    <a:lstStyle/>
                    <a:p>
                      <a:pPr algn="l"/>
                      <a:r>
                        <a:rPr lang="en-US" sz="1600" b="0" dirty="0"/>
                        <a:t>OFAC-Sanctioned Countries</a:t>
                      </a:r>
                    </a:p>
                  </a:txBody>
                  <a:tcPr anchor="ctr">
                    <a:lnL>
                      <a:noFill/>
                    </a:lnL>
                    <a:lnR>
                      <a:noFill/>
                    </a:lnR>
                    <a:lnT>
                      <a:noFill/>
                    </a:lnT>
                    <a:lnB w="12700" cmpd="sng">
                      <a:noFill/>
                    </a:lnB>
                    <a:lnTlToBr w="12700" cmpd="sng">
                      <a:noFill/>
                      <a:prstDash val="solid"/>
                    </a:lnTlToBr>
                    <a:lnBlToTr w="12700" cmpd="sng">
                      <a:noFill/>
                      <a:prstDash val="solid"/>
                    </a:lnBlToTr>
                  </a:tcPr>
                </a:tc>
                <a:tc>
                  <a:txBody>
                    <a:bodyPr/>
                    <a:lstStyle/>
                    <a:p>
                      <a:pPr algn="l"/>
                      <a:endParaRPr lang="en-US"/>
                    </a:p>
                  </a:txBody>
                  <a:tcPr>
                    <a:lnL>
                      <a:noFill/>
                    </a:lnL>
                    <a:lnR>
                      <a:noFill/>
                    </a:lnR>
                    <a:lnT>
                      <a:noFill/>
                    </a:lnT>
                    <a:lnB w="12700" cmpd="sng">
                      <a:noFill/>
                    </a:lnB>
                    <a:lnTlToBr w="12700" cmpd="sng">
                      <a:noFill/>
                      <a:prstDash val="solid"/>
                    </a:lnTlToBr>
                    <a:lnBlToTr w="12700" cmpd="sng">
                      <a:noFill/>
                      <a:prstDash val="solid"/>
                    </a:lnBlToTr>
                  </a:tcPr>
                </a:tc>
                <a:tc>
                  <a:txBody>
                    <a:bodyPr/>
                    <a:lstStyle/>
                    <a:p>
                      <a:pPr algn="l"/>
                      <a:r>
                        <a:rPr lang="en-US" sz="1600" b="0" dirty="0"/>
                        <a:t>Transactions with governments, entities, and individuals who are resident in a sanctioned country or who are blocked entities/persons</a:t>
                      </a:r>
                    </a:p>
                  </a:txBody>
                  <a:tcP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0139252"/>
                  </a:ext>
                </a:extLst>
              </a:tr>
            </a:tbl>
          </a:graphicData>
        </a:graphic>
      </p:graphicFrame>
      <p:grpSp>
        <p:nvGrpSpPr>
          <p:cNvPr id="9" name="Group 8">
            <a:extLst>
              <a:ext uri="{FF2B5EF4-FFF2-40B4-BE49-F238E27FC236}">
                <a16:creationId xmlns:a16="http://schemas.microsoft.com/office/drawing/2014/main" id="{F984F268-5AB8-C3D8-0069-E67AF41F25F7}"/>
              </a:ext>
            </a:extLst>
          </p:cNvPr>
          <p:cNvGrpSpPr/>
          <p:nvPr/>
        </p:nvGrpSpPr>
        <p:grpSpPr>
          <a:xfrm>
            <a:off x="5102022" y="2990850"/>
            <a:ext cx="993978" cy="2283972"/>
            <a:chOff x="3398655" y="2097638"/>
            <a:chExt cx="1451608" cy="3026521"/>
          </a:xfrm>
          <a:solidFill>
            <a:schemeClr val="accent2"/>
          </a:solidFill>
        </p:grpSpPr>
        <p:sp>
          <p:nvSpPr>
            <p:cNvPr id="10" name="Arrow: Right 9">
              <a:extLst>
                <a:ext uri="{FF2B5EF4-FFF2-40B4-BE49-F238E27FC236}">
                  <a16:creationId xmlns:a16="http://schemas.microsoft.com/office/drawing/2014/main" id="{BC2010D2-0AB7-8E63-0211-1607E2E81A65}"/>
                </a:ext>
              </a:extLst>
            </p:cNvPr>
            <p:cNvSpPr/>
            <p:nvPr/>
          </p:nvSpPr>
          <p:spPr>
            <a:xfrm>
              <a:off x="3398655" y="2097638"/>
              <a:ext cx="1451608" cy="484632"/>
            </a:xfrm>
            <a:prstGeom prst="rightArrow">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ABBF9608-5A64-44E5-0C25-D33EB52658B1}"/>
                </a:ext>
              </a:extLst>
            </p:cNvPr>
            <p:cNvSpPr/>
            <p:nvPr/>
          </p:nvSpPr>
          <p:spPr>
            <a:xfrm>
              <a:off x="3398655" y="3003850"/>
              <a:ext cx="1451608" cy="484632"/>
            </a:xfrm>
            <a:prstGeom prst="rightArrow">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1DC40F84-5C8A-3253-295D-DD4B12877A32}"/>
                </a:ext>
              </a:extLst>
            </p:cNvPr>
            <p:cNvSpPr/>
            <p:nvPr/>
          </p:nvSpPr>
          <p:spPr>
            <a:xfrm>
              <a:off x="3398655" y="3770645"/>
              <a:ext cx="1451608" cy="484632"/>
            </a:xfrm>
            <a:prstGeom prst="rightArrow">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3B08FAFC-4E7B-B8AB-F5E1-D22F637FC4D9}"/>
                </a:ext>
              </a:extLst>
            </p:cNvPr>
            <p:cNvSpPr/>
            <p:nvPr/>
          </p:nvSpPr>
          <p:spPr>
            <a:xfrm>
              <a:off x="3398655" y="4639527"/>
              <a:ext cx="1451608" cy="484632"/>
            </a:xfrm>
            <a:prstGeom prst="rightArrow">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90306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4FFE0-4741-848B-4D5F-CCE83631834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22972F4-EFE4-AE14-E1B9-1D67B7AD5004}"/>
              </a:ext>
            </a:extLst>
          </p:cNvPr>
          <p:cNvSpPr/>
          <p:nvPr/>
        </p:nvSpPr>
        <p:spPr>
          <a:xfrm>
            <a:off x="1542194" y="687794"/>
            <a:ext cx="10258379" cy="680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578466-0D48-C650-3F8A-A2607A2F7508}"/>
              </a:ext>
            </a:extLst>
          </p:cNvPr>
          <p:cNvSpPr>
            <a:spLocks noGrp="1"/>
          </p:cNvSpPr>
          <p:nvPr>
            <p:ph type="title"/>
          </p:nvPr>
        </p:nvSpPr>
        <p:spPr/>
        <p:txBody>
          <a:bodyPr/>
          <a:lstStyle/>
          <a:p>
            <a:r>
              <a:rPr lang="en-US" b="1" dirty="0">
                <a:solidFill>
                  <a:schemeClr val="bg1"/>
                </a:solidFill>
              </a:rPr>
              <a:t>1. Export Control Website</a:t>
            </a:r>
          </a:p>
        </p:txBody>
      </p:sp>
      <p:sp>
        <p:nvSpPr>
          <p:cNvPr id="3" name="Content Placeholder 4">
            <a:extLst>
              <a:ext uri="{FF2B5EF4-FFF2-40B4-BE49-F238E27FC236}">
                <a16:creationId xmlns:a16="http://schemas.microsoft.com/office/drawing/2014/main" id="{EB14657E-498E-F46D-4CC6-0DF41DEB6022}"/>
              </a:ext>
            </a:extLst>
          </p:cNvPr>
          <p:cNvSpPr txBox="1">
            <a:spLocks/>
          </p:cNvSpPr>
          <p:nvPr/>
        </p:nvSpPr>
        <p:spPr>
          <a:xfrm>
            <a:off x="1920239" y="1865746"/>
            <a:ext cx="9880334" cy="191451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tabLst>
                <a:tab pos="457200" algn="l"/>
                <a:tab pos="1600200" algn="l"/>
              </a:tabLst>
            </a:pPr>
            <a:r>
              <a:rPr lang="en-US" sz="1800" dirty="0">
                <a:solidFill>
                  <a:schemeClr val="tx1"/>
                </a:solidFill>
              </a:rPr>
              <a:t>Extensive information about U.S. export control regulations, along with links to key forms and checklists, may be found on </a:t>
            </a:r>
            <a:r>
              <a:rPr lang="en-US" sz="1800" b="1" dirty="0">
                <a:solidFill>
                  <a:schemeClr val="accent2"/>
                </a:solidFill>
                <a:hlinkClick r:id="rId2">
                  <a:extLst>
                    <a:ext uri="{A12FA001-AC4F-418D-AE19-62706E023703}">
                      <ahyp:hlinkClr xmlns:ahyp="http://schemas.microsoft.com/office/drawing/2018/hyperlinkcolor" val="tx"/>
                    </a:ext>
                  </a:extLst>
                </a:hlinkClick>
              </a:rPr>
              <a:t>FIU’s Export Control website</a:t>
            </a:r>
            <a:r>
              <a:rPr lang="en-US" sz="1800" dirty="0">
                <a:solidFill>
                  <a:schemeClr val="tx1"/>
                </a:solidFill>
              </a:rPr>
              <a:t>. This web page also contains training and resource materials, and information specific to many key activities and stakeholders.</a:t>
            </a:r>
            <a:endParaRPr lang="en-US" sz="1800" dirty="0">
              <a:solidFill>
                <a:schemeClr val="tx1"/>
              </a:solidFill>
              <a:ea typeface="Times New Roman" panose="02020603050405020304" pitchFamily="18" charset="0"/>
            </a:endParaRPr>
          </a:p>
          <a:p>
            <a:pPr lvl="2">
              <a:tabLst>
                <a:tab pos="457200" algn="l"/>
                <a:tab pos="1600200" algn="l"/>
                <a:tab pos="1371600" algn="l"/>
                <a:tab pos="1600200" algn="l"/>
              </a:tabLst>
            </a:pPr>
            <a:endParaRPr lang="en-US" dirty="0">
              <a:ea typeface="Times New Roman" panose="02020603050405020304" pitchFamily="18" charset="0"/>
              <a:cs typeface="Times New Roman" panose="02020603050405020304" pitchFamily="18" charset="0"/>
            </a:endParaRPr>
          </a:p>
          <a:p>
            <a:pPr lvl="2">
              <a:tabLst>
                <a:tab pos="457200" algn="l"/>
                <a:tab pos="1600200" algn="l"/>
                <a:tab pos="1371600" algn="l"/>
                <a:tab pos="1600200" algn="l"/>
              </a:tabLst>
            </a:pPr>
            <a:endParaRPr lang="en-US" dirty="0">
              <a:ea typeface="Times New Roman" panose="02020603050405020304" pitchFamily="18" charset="0"/>
              <a:cs typeface="Times New Roman" panose="02020603050405020304" pitchFamily="18" charset="0"/>
            </a:endParaRPr>
          </a:p>
          <a:p>
            <a:pPr lvl="2">
              <a:tabLst>
                <a:tab pos="457200" algn="l"/>
                <a:tab pos="1600200" algn="l"/>
                <a:tab pos="1371600" algn="l"/>
                <a:tab pos="1600200" algn="l"/>
              </a:tabLst>
            </a:pPr>
            <a:endParaRPr lang="en-US" dirty="0">
              <a:ea typeface="Times New Roman" panose="02020603050405020304" pitchFamily="18" charset="0"/>
              <a:cs typeface="Times New Roman" panose="02020603050405020304" pitchFamily="18" charset="0"/>
            </a:endParaRPr>
          </a:p>
          <a:p>
            <a:pPr lvl="2">
              <a:tabLst>
                <a:tab pos="457200" algn="l"/>
                <a:tab pos="1600200" algn="l"/>
                <a:tab pos="1371600" algn="l"/>
                <a:tab pos="1600200" algn="l"/>
              </a:tabLst>
            </a:pPr>
            <a:endParaRPr lang="en-US" dirty="0">
              <a:ea typeface="Times New Roman" panose="02020603050405020304" pitchFamily="18" charset="0"/>
              <a:cs typeface="Times New Roman" panose="02020603050405020304" pitchFamily="18" charset="0"/>
            </a:endParaRPr>
          </a:p>
          <a:p>
            <a:pPr lvl="2">
              <a:tabLst>
                <a:tab pos="457200" algn="l"/>
                <a:tab pos="1600200" algn="l"/>
                <a:tab pos="1371600" algn="l"/>
                <a:tab pos="1600200" algn="l"/>
              </a:tabLst>
            </a:pPr>
            <a:endParaRPr lang="en-US" dirty="0">
              <a:ea typeface="Times New Roman" panose="02020603050405020304" pitchFamily="18" charset="0"/>
              <a:cs typeface="Times New Roman" panose="02020603050405020304" pitchFamily="18" charset="0"/>
            </a:endParaRPr>
          </a:p>
          <a:p>
            <a:endParaRPr lang="en-US" dirty="0">
              <a:solidFill>
                <a:schemeClr val="tx1"/>
              </a:solidFill>
            </a:endParaRPr>
          </a:p>
        </p:txBody>
      </p:sp>
    </p:spTree>
    <p:extLst>
      <p:ext uri="{BB962C8B-B14F-4D97-AF65-F5344CB8AC3E}">
        <p14:creationId xmlns:p14="http://schemas.microsoft.com/office/powerpoint/2010/main" val="1126392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F7FE1D-0E67-244F-9AFD-5239EE035350}"/>
              </a:ext>
            </a:extLst>
          </p:cNvPr>
          <p:cNvSpPr/>
          <p:nvPr/>
        </p:nvSpPr>
        <p:spPr>
          <a:xfrm>
            <a:off x="1542194" y="687794"/>
            <a:ext cx="10258379" cy="680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FD7435-BC45-8D45-8FB0-BD0555511FA4}"/>
              </a:ext>
            </a:extLst>
          </p:cNvPr>
          <p:cNvSpPr>
            <a:spLocks noGrp="1"/>
          </p:cNvSpPr>
          <p:nvPr>
            <p:ph type="title"/>
          </p:nvPr>
        </p:nvSpPr>
        <p:spPr/>
        <p:txBody>
          <a:bodyPr/>
          <a:lstStyle/>
          <a:p>
            <a:r>
              <a:rPr lang="en-US" b="1" dirty="0">
                <a:solidFill>
                  <a:schemeClr val="bg1"/>
                </a:solidFill>
              </a:rPr>
              <a:t>2. What is Foreign Influence Prevention?</a:t>
            </a:r>
          </a:p>
        </p:txBody>
      </p:sp>
      <p:sp>
        <p:nvSpPr>
          <p:cNvPr id="4" name="Content Placeholder 2">
            <a:extLst>
              <a:ext uri="{FF2B5EF4-FFF2-40B4-BE49-F238E27FC236}">
                <a16:creationId xmlns:a16="http://schemas.microsoft.com/office/drawing/2014/main" id="{F2B2C9A3-8DD2-7D42-B81F-041A3D0BAFA0}"/>
              </a:ext>
            </a:extLst>
          </p:cNvPr>
          <p:cNvSpPr>
            <a:spLocks noGrp="1"/>
          </p:cNvSpPr>
          <p:nvPr>
            <p:ph idx="1"/>
          </p:nvPr>
        </p:nvSpPr>
        <p:spPr>
          <a:xfrm>
            <a:off x="1920240" y="1690687"/>
            <a:ext cx="9880333" cy="4090353"/>
          </a:xfrm>
        </p:spPr>
        <p:txBody>
          <a:bodyPr>
            <a:normAutofit/>
          </a:bodyPr>
          <a:lstStyle/>
          <a:p>
            <a:pPr algn="just" fontAlgn="base">
              <a:spcBef>
                <a:spcPts val="600"/>
              </a:spcBef>
              <a:spcAft>
                <a:spcPts val="600"/>
              </a:spcAft>
            </a:pPr>
            <a:r>
              <a:rPr lang="en-US" sz="1800" spc="25" dirty="0">
                <a:solidFill>
                  <a:srgbClr val="000000"/>
                </a:solidFill>
                <a:effectLst/>
                <a:ea typeface="Times New Roman" panose="02020603050405020304" pitchFamily="18" charset="0"/>
              </a:rPr>
              <a:t>The term “foreign influence” concerns actions taken by international institutions to divert abroad U.S. taxpayer-funded research and resulting IP - - including for example: financial and logistical incentives to conduct U.S.-funded research abroad; IP penetration; visa fraud; undisclosed COI/COC relationships, and unauthorized access to computational resources. </a:t>
            </a:r>
          </a:p>
          <a:p>
            <a:pPr algn="just" fontAlgn="base">
              <a:spcBef>
                <a:spcPts val="600"/>
              </a:spcBef>
              <a:spcAft>
                <a:spcPts val="600"/>
              </a:spcAft>
            </a:pPr>
            <a:endParaRPr lang="en-US" sz="1800" spc="25" dirty="0">
              <a:solidFill>
                <a:srgbClr val="000000"/>
              </a:solidFill>
              <a:effectLst/>
              <a:ea typeface="Times New Roman" panose="02020603050405020304" pitchFamily="18" charset="0"/>
            </a:endParaRPr>
          </a:p>
        </p:txBody>
      </p:sp>
    </p:spTree>
    <p:extLst>
      <p:ext uri="{BB962C8B-B14F-4D97-AF65-F5344CB8AC3E}">
        <p14:creationId xmlns:p14="http://schemas.microsoft.com/office/powerpoint/2010/main" val="981774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F7FE1D-0E67-244F-9AFD-5239EE035350}"/>
              </a:ext>
            </a:extLst>
          </p:cNvPr>
          <p:cNvSpPr/>
          <p:nvPr/>
        </p:nvSpPr>
        <p:spPr>
          <a:xfrm>
            <a:off x="1542194" y="687794"/>
            <a:ext cx="10258379" cy="680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FD7435-BC45-8D45-8FB0-BD0555511FA4}"/>
              </a:ext>
            </a:extLst>
          </p:cNvPr>
          <p:cNvSpPr>
            <a:spLocks noGrp="1"/>
          </p:cNvSpPr>
          <p:nvPr>
            <p:ph type="title"/>
          </p:nvPr>
        </p:nvSpPr>
        <p:spPr/>
        <p:txBody>
          <a:bodyPr/>
          <a:lstStyle/>
          <a:p>
            <a:r>
              <a:rPr lang="en-US" b="1" dirty="0">
                <a:solidFill>
                  <a:schemeClr val="bg1"/>
                </a:solidFill>
              </a:rPr>
              <a:t>2. What is Foreign Influence Prevention?</a:t>
            </a:r>
          </a:p>
        </p:txBody>
      </p:sp>
      <p:sp>
        <p:nvSpPr>
          <p:cNvPr id="4" name="Content Placeholder 2">
            <a:extLst>
              <a:ext uri="{FF2B5EF4-FFF2-40B4-BE49-F238E27FC236}">
                <a16:creationId xmlns:a16="http://schemas.microsoft.com/office/drawing/2014/main" id="{F2B2C9A3-8DD2-7D42-B81F-041A3D0BAFA0}"/>
              </a:ext>
            </a:extLst>
          </p:cNvPr>
          <p:cNvSpPr>
            <a:spLocks noGrp="1"/>
          </p:cNvSpPr>
          <p:nvPr>
            <p:ph idx="1"/>
          </p:nvPr>
        </p:nvSpPr>
        <p:spPr>
          <a:xfrm>
            <a:off x="1920239" y="1545159"/>
            <a:ext cx="9880333" cy="4090353"/>
          </a:xfrm>
        </p:spPr>
        <p:txBody>
          <a:bodyPr>
            <a:normAutofit/>
          </a:bodyPr>
          <a:lstStyle/>
          <a:p>
            <a:pPr algn="just" fontAlgn="base">
              <a:spcBef>
                <a:spcPts val="600"/>
              </a:spcBef>
              <a:spcAft>
                <a:spcPts val="600"/>
              </a:spcAft>
            </a:pPr>
            <a:r>
              <a:rPr lang="en-US" sz="1800" spc="25" dirty="0">
                <a:solidFill>
                  <a:srgbClr val="000000"/>
                </a:solidFill>
                <a:effectLst/>
                <a:ea typeface="Times New Roman" panose="02020603050405020304" pitchFamily="18" charset="0"/>
              </a:rPr>
              <a:t>Both federal sponsors and the State of Florida have implemented multiple requirements related to the </a:t>
            </a:r>
            <a:r>
              <a:rPr lang="en-US" sz="1800" spc="30" dirty="0">
                <a:solidFill>
                  <a:srgbClr val="000000"/>
                </a:solidFill>
                <a:effectLst/>
                <a:ea typeface="Times New Roman" panose="02020603050405020304" pitchFamily="18" charset="0"/>
              </a:rPr>
              <a:t>identification</a:t>
            </a:r>
            <a:r>
              <a:rPr lang="en-US" sz="1800" spc="25" dirty="0">
                <a:solidFill>
                  <a:srgbClr val="000000"/>
                </a:solidFill>
                <a:effectLst/>
                <a:ea typeface="Times New Roman" panose="02020603050405020304" pitchFamily="18" charset="0"/>
              </a:rPr>
              <a:t>, review, and reporting of interactions that may result in inappropriate foreign influence. </a:t>
            </a:r>
          </a:p>
          <a:p>
            <a:pPr algn="just" fontAlgn="base">
              <a:spcBef>
                <a:spcPts val="600"/>
              </a:spcBef>
              <a:spcAft>
                <a:spcPts val="600"/>
              </a:spcAft>
            </a:pPr>
            <a:r>
              <a:rPr lang="en-US" sz="1800" spc="25" dirty="0">
                <a:solidFill>
                  <a:srgbClr val="000000"/>
                </a:solidFill>
                <a:effectLst/>
                <a:ea typeface="Times New Roman" panose="02020603050405020304" pitchFamily="18" charset="0"/>
              </a:rPr>
              <a:t>NSPM-33 (National Security Presidential Memorandum 33</a:t>
            </a:r>
            <a:r>
              <a:rPr lang="en-US" sz="1800" spc="25">
                <a:solidFill>
                  <a:srgbClr val="000000"/>
                </a:solidFill>
                <a:effectLst/>
                <a:ea typeface="Times New Roman" panose="02020603050405020304" pitchFamily="18" charset="0"/>
              </a:rPr>
              <a:t>) introduces </a:t>
            </a:r>
            <a:r>
              <a:rPr lang="en-US" sz="1800" spc="25" dirty="0">
                <a:solidFill>
                  <a:srgbClr val="000000"/>
                </a:solidFill>
                <a:effectLst/>
                <a:ea typeface="Times New Roman" panose="02020603050405020304" pitchFamily="18" charset="0"/>
              </a:rPr>
              <a:t>a new level of complex disclosure requirements impacting FIU’s research portfolio.</a:t>
            </a:r>
            <a:endParaRPr lang="en-US" sz="1800" strike="sngStrike" spc="25" dirty="0">
              <a:solidFill>
                <a:srgbClr val="000000"/>
              </a:solidFill>
              <a:effectLst/>
              <a:ea typeface="Times New Roman" panose="02020603050405020304" pitchFamily="18" charset="0"/>
            </a:endParaRPr>
          </a:p>
          <a:p>
            <a:pPr algn="just" fontAlgn="base">
              <a:spcBef>
                <a:spcPts val="600"/>
              </a:spcBef>
              <a:spcAft>
                <a:spcPts val="600"/>
              </a:spcAft>
            </a:pPr>
            <a:r>
              <a:rPr lang="en-US" sz="1800" spc="25" dirty="0">
                <a:solidFill>
                  <a:srgbClr val="000000"/>
                </a:solidFill>
                <a:ea typeface="Times New Roman" panose="02020603050405020304" pitchFamily="18" charset="0"/>
              </a:rPr>
              <a:t>As outlined in NSPM-33, foreign influence prevention is one component of a broader research security program  </a:t>
            </a:r>
            <a:r>
              <a:rPr lang="en-US" sz="1800" spc="25" dirty="0">
                <a:solidFill>
                  <a:srgbClr val="000000"/>
                </a:solidFill>
                <a:effectLst/>
                <a:ea typeface="Times New Roman" panose="02020603050405020304" pitchFamily="18" charset="0"/>
              </a:rPr>
              <a:t> </a:t>
            </a:r>
            <a:endParaRPr lang="en-US" sz="1800" dirty="0">
              <a:effectLst/>
              <a:ea typeface="Times New Roman" panose="02020603050405020304" pitchFamily="18" charset="0"/>
            </a:endParaRPr>
          </a:p>
          <a:p>
            <a:pPr>
              <a:lnSpc>
                <a:spcPct val="150000"/>
              </a:lnSpc>
            </a:pPr>
            <a:endParaRPr lang="en-US" sz="1800" dirty="0"/>
          </a:p>
        </p:txBody>
      </p:sp>
      <p:grpSp>
        <p:nvGrpSpPr>
          <p:cNvPr id="3" name="Group 2">
            <a:extLst>
              <a:ext uri="{FF2B5EF4-FFF2-40B4-BE49-F238E27FC236}">
                <a16:creationId xmlns:a16="http://schemas.microsoft.com/office/drawing/2014/main" id="{67BAEC7F-F742-4E99-AA17-28033C954E6C}"/>
              </a:ext>
            </a:extLst>
          </p:cNvPr>
          <p:cNvGrpSpPr/>
          <p:nvPr/>
        </p:nvGrpSpPr>
        <p:grpSpPr>
          <a:xfrm>
            <a:off x="1766389" y="5348154"/>
            <a:ext cx="10034183" cy="928997"/>
            <a:chOff x="1898852" y="4288604"/>
            <a:chExt cx="10034183" cy="928997"/>
          </a:xfrm>
        </p:grpSpPr>
        <p:sp>
          <p:nvSpPr>
            <p:cNvPr id="6" name="TextBox 5">
              <a:extLst>
                <a:ext uri="{FF2B5EF4-FFF2-40B4-BE49-F238E27FC236}">
                  <a16:creationId xmlns:a16="http://schemas.microsoft.com/office/drawing/2014/main" id="{C71DD521-4A0E-AE82-A7F2-5D10427A2C1F}"/>
                </a:ext>
              </a:extLst>
            </p:cNvPr>
            <p:cNvSpPr txBox="1"/>
            <p:nvPr/>
          </p:nvSpPr>
          <p:spPr>
            <a:xfrm>
              <a:off x="1898852" y="4288604"/>
              <a:ext cx="1737360" cy="914400"/>
            </a:xfrm>
            <a:prstGeom prst="rect">
              <a:avLst/>
            </a:prstGeom>
            <a:solidFill>
              <a:schemeClr val="accent2">
                <a:lumMod val="60000"/>
                <a:lumOff val="40000"/>
              </a:schemeClr>
            </a:solidFill>
            <a:ln w="12700">
              <a:solidFill>
                <a:schemeClr val="accent5">
                  <a:lumMod val="75000"/>
                </a:schemeClr>
              </a:solidFill>
            </a:ln>
            <a:effectLst>
              <a:outerShdw blurRad="50800" dist="101600" dir="8100000" algn="tr" rotWithShape="0">
                <a:schemeClr val="accent5">
                  <a:lumMod val="60000"/>
                  <a:lumOff val="40000"/>
                  <a:alpha val="50000"/>
                </a:schemeClr>
              </a:outerShdw>
            </a:effectLst>
          </p:spPr>
          <p:txBody>
            <a:bodyPr wrap="square" rtlCol="0" anchor="ctr">
              <a:spAutoFit/>
            </a:bodyPr>
            <a:lstStyle/>
            <a:p>
              <a:pPr algn="ctr"/>
              <a:r>
                <a:rPr lang="en-US" dirty="0"/>
                <a:t>Export Controls</a:t>
              </a:r>
            </a:p>
          </p:txBody>
        </p:sp>
        <p:sp>
          <p:nvSpPr>
            <p:cNvPr id="7" name="TextBox 6">
              <a:extLst>
                <a:ext uri="{FF2B5EF4-FFF2-40B4-BE49-F238E27FC236}">
                  <a16:creationId xmlns:a16="http://schemas.microsoft.com/office/drawing/2014/main" id="{D8ADCB25-04D2-4B81-5942-9251114D7414}"/>
                </a:ext>
              </a:extLst>
            </p:cNvPr>
            <p:cNvSpPr txBox="1"/>
            <p:nvPr/>
          </p:nvSpPr>
          <p:spPr>
            <a:xfrm>
              <a:off x="3993539" y="4303201"/>
              <a:ext cx="1737360" cy="914400"/>
            </a:xfrm>
            <a:prstGeom prst="rect">
              <a:avLst/>
            </a:prstGeom>
            <a:solidFill>
              <a:schemeClr val="accent3">
                <a:lumMod val="60000"/>
                <a:lumOff val="40000"/>
              </a:schemeClr>
            </a:solidFill>
            <a:ln w="12700">
              <a:solidFill>
                <a:schemeClr val="accent5">
                  <a:lumMod val="75000"/>
                </a:schemeClr>
              </a:solidFill>
            </a:ln>
            <a:effectLst>
              <a:outerShdw blurRad="50800" dist="101600" dir="8100000" algn="tr" rotWithShape="0">
                <a:schemeClr val="accent5">
                  <a:lumMod val="60000"/>
                  <a:lumOff val="40000"/>
                  <a:alpha val="50000"/>
                </a:schemeClr>
              </a:outerShdw>
            </a:effectLst>
          </p:spPr>
          <p:txBody>
            <a:bodyPr wrap="square" rtlCol="0" anchor="ctr">
              <a:spAutoFit/>
            </a:bodyPr>
            <a:lstStyle/>
            <a:p>
              <a:pPr algn="ctr"/>
              <a:r>
                <a:rPr lang="en-US" dirty="0"/>
                <a:t>Classified Program</a:t>
              </a:r>
            </a:p>
          </p:txBody>
        </p:sp>
        <p:sp>
          <p:nvSpPr>
            <p:cNvPr id="8" name="TextBox 7">
              <a:extLst>
                <a:ext uri="{FF2B5EF4-FFF2-40B4-BE49-F238E27FC236}">
                  <a16:creationId xmlns:a16="http://schemas.microsoft.com/office/drawing/2014/main" id="{9124EB14-3575-D0DB-C51F-BB6090F5B609}"/>
                </a:ext>
              </a:extLst>
            </p:cNvPr>
            <p:cNvSpPr txBox="1"/>
            <p:nvPr/>
          </p:nvSpPr>
          <p:spPr>
            <a:xfrm>
              <a:off x="6045108" y="4292037"/>
              <a:ext cx="1737360" cy="923330"/>
            </a:xfrm>
            <a:prstGeom prst="rect">
              <a:avLst/>
            </a:prstGeom>
            <a:solidFill>
              <a:schemeClr val="accent5">
                <a:lumMod val="60000"/>
                <a:lumOff val="40000"/>
              </a:schemeClr>
            </a:solidFill>
            <a:ln w="12700">
              <a:solidFill>
                <a:schemeClr val="accent5">
                  <a:lumMod val="75000"/>
                </a:schemeClr>
              </a:solidFill>
            </a:ln>
            <a:effectLst>
              <a:outerShdw blurRad="50800" dist="101600" dir="8100000" algn="tr" rotWithShape="0">
                <a:schemeClr val="accent5">
                  <a:lumMod val="60000"/>
                  <a:lumOff val="40000"/>
                  <a:alpha val="50000"/>
                </a:schemeClr>
              </a:outerShdw>
            </a:effectLst>
          </p:spPr>
          <p:txBody>
            <a:bodyPr wrap="square" rtlCol="0">
              <a:spAutoFit/>
            </a:bodyPr>
            <a:lstStyle/>
            <a:p>
              <a:pPr algn="ctr"/>
              <a:r>
                <a:rPr lang="en-US" dirty="0"/>
                <a:t>Controlled Unclassified Information</a:t>
              </a:r>
            </a:p>
          </p:txBody>
        </p:sp>
        <p:sp>
          <p:nvSpPr>
            <p:cNvPr id="9" name="TextBox 8">
              <a:extLst>
                <a:ext uri="{FF2B5EF4-FFF2-40B4-BE49-F238E27FC236}">
                  <a16:creationId xmlns:a16="http://schemas.microsoft.com/office/drawing/2014/main" id="{9D47CF42-BF27-7D80-3912-11975DF0CE8D}"/>
                </a:ext>
              </a:extLst>
            </p:cNvPr>
            <p:cNvSpPr txBox="1"/>
            <p:nvPr/>
          </p:nvSpPr>
          <p:spPr>
            <a:xfrm>
              <a:off x="8125303" y="4292037"/>
              <a:ext cx="1737360" cy="923330"/>
            </a:xfrm>
            <a:prstGeom prst="rect">
              <a:avLst/>
            </a:prstGeom>
            <a:solidFill>
              <a:schemeClr val="accent6">
                <a:lumMod val="60000"/>
                <a:lumOff val="40000"/>
              </a:schemeClr>
            </a:solidFill>
            <a:ln w="12700">
              <a:solidFill>
                <a:schemeClr val="accent5">
                  <a:lumMod val="75000"/>
                </a:schemeClr>
              </a:solidFill>
            </a:ln>
            <a:effectLst>
              <a:outerShdw blurRad="50800" dist="101600" dir="8100000" algn="tr" rotWithShape="0">
                <a:schemeClr val="accent5">
                  <a:lumMod val="60000"/>
                  <a:lumOff val="40000"/>
                  <a:alpha val="50000"/>
                </a:schemeClr>
              </a:outerShdw>
            </a:effectLst>
          </p:spPr>
          <p:txBody>
            <a:bodyPr wrap="square" rtlCol="0">
              <a:spAutoFit/>
            </a:bodyPr>
            <a:lstStyle/>
            <a:p>
              <a:pPr algn="ctr"/>
              <a:r>
                <a:rPr lang="en-US" dirty="0"/>
                <a:t>Foreign Influence Prevention</a:t>
              </a:r>
            </a:p>
          </p:txBody>
        </p:sp>
        <p:sp>
          <p:nvSpPr>
            <p:cNvPr id="10" name="TextBox 9">
              <a:extLst>
                <a:ext uri="{FF2B5EF4-FFF2-40B4-BE49-F238E27FC236}">
                  <a16:creationId xmlns:a16="http://schemas.microsoft.com/office/drawing/2014/main" id="{F31D250C-33EC-CDCE-CDA7-049239402E35}"/>
                </a:ext>
              </a:extLst>
            </p:cNvPr>
            <p:cNvSpPr txBox="1"/>
            <p:nvPr/>
          </p:nvSpPr>
          <p:spPr>
            <a:xfrm>
              <a:off x="10195675" y="4288604"/>
              <a:ext cx="1737360" cy="914400"/>
            </a:xfrm>
            <a:prstGeom prst="rect">
              <a:avLst/>
            </a:prstGeom>
            <a:solidFill>
              <a:schemeClr val="accent4">
                <a:lumMod val="20000"/>
                <a:lumOff val="80000"/>
              </a:schemeClr>
            </a:solidFill>
            <a:ln w="12700">
              <a:solidFill>
                <a:schemeClr val="accent5">
                  <a:lumMod val="75000"/>
                </a:schemeClr>
              </a:solidFill>
            </a:ln>
            <a:effectLst>
              <a:outerShdw blurRad="50800" dist="101600" dir="8100000" algn="tr" rotWithShape="0">
                <a:schemeClr val="accent5">
                  <a:lumMod val="60000"/>
                  <a:lumOff val="40000"/>
                  <a:alpha val="50000"/>
                </a:schemeClr>
              </a:outerShdw>
            </a:effectLst>
          </p:spPr>
          <p:txBody>
            <a:bodyPr wrap="square" rtlCol="0" anchor="ctr">
              <a:spAutoFit/>
            </a:bodyPr>
            <a:lstStyle/>
            <a:p>
              <a:pPr algn="ctr"/>
              <a:r>
                <a:rPr lang="en-US" dirty="0"/>
                <a:t>Research Integrity</a:t>
              </a:r>
            </a:p>
          </p:txBody>
        </p:sp>
        <p:sp>
          <p:nvSpPr>
            <p:cNvPr id="11" name="Plus Sign 10">
              <a:extLst>
                <a:ext uri="{FF2B5EF4-FFF2-40B4-BE49-F238E27FC236}">
                  <a16:creationId xmlns:a16="http://schemas.microsoft.com/office/drawing/2014/main" id="{4EEE19A7-4A40-FC30-D895-444D60158F43}"/>
                </a:ext>
              </a:extLst>
            </p:cNvPr>
            <p:cNvSpPr/>
            <p:nvPr/>
          </p:nvSpPr>
          <p:spPr>
            <a:xfrm>
              <a:off x="3650591" y="4435313"/>
              <a:ext cx="328569" cy="353377"/>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lus Sign 11">
              <a:extLst>
                <a:ext uri="{FF2B5EF4-FFF2-40B4-BE49-F238E27FC236}">
                  <a16:creationId xmlns:a16="http://schemas.microsoft.com/office/drawing/2014/main" id="{78A6918F-A9A8-C0AF-C333-C946D8993F6F}"/>
                </a:ext>
              </a:extLst>
            </p:cNvPr>
            <p:cNvSpPr/>
            <p:nvPr/>
          </p:nvSpPr>
          <p:spPr>
            <a:xfrm>
              <a:off x="5716652" y="4429724"/>
              <a:ext cx="328569" cy="353377"/>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lus Sign 12">
              <a:extLst>
                <a:ext uri="{FF2B5EF4-FFF2-40B4-BE49-F238E27FC236}">
                  <a16:creationId xmlns:a16="http://schemas.microsoft.com/office/drawing/2014/main" id="{5E7063E3-E5BC-D377-353E-B2EEED4D1B74}"/>
                </a:ext>
              </a:extLst>
            </p:cNvPr>
            <p:cNvSpPr/>
            <p:nvPr/>
          </p:nvSpPr>
          <p:spPr>
            <a:xfrm>
              <a:off x="7782355" y="4417964"/>
              <a:ext cx="328569" cy="353377"/>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lus Sign 13">
              <a:extLst>
                <a:ext uri="{FF2B5EF4-FFF2-40B4-BE49-F238E27FC236}">
                  <a16:creationId xmlns:a16="http://schemas.microsoft.com/office/drawing/2014/main" id="{E037C613-C9C8-C1B3-9AFD-5A5A67C45422}"/>
                </a:ext>
              </a:extLst>
            </p:cNvPr>
            <p:cNvSpPr/>
            <p:nvPr/>
          </p:nvSpPr>
          <p:spPr>
            <a:xfrm>
              <a:off x="9864884" y="4417963"/>
              <a:ext cx="328569" cy="353377"/>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86134B43-B6BF-E512-CCEF-D1B889AB4794}"/>
              </a:ext>
            </a:extLst>
          </p:cNvPr>
          <p:cNvSpPr txBox="1"/>
          <p:nvPr/>
        </p:nvSpPr>
        <p:spPr>
          <a:xfrm>
            <a:off x="1743075" y="4815168"/>
            <a:ext cx="10057497" cy="369332"/>
          </a:xfrm>
          <a:prstGeom prst="rect">
            <a:avLst/>
          </a:prstGeom>
          <a:noFill/>
        </p:spPr>
        <p:txBody>
          <a:bodyPr wrap="square" rtlCol="0">
            <a:spAutoFit/>
          </a:bodyPr>
          <a:lstStyle/>
          <a:p>
            <a:pPr algn="ctr"/>
            <a:r>
              <a:rPr lang="en-US" b="1" dirty="0">
                <a:solidFill>
                  <a:schemeClr val="accent1"/>
                </a:solidFill>
              </a:rPr>
              <a:t>KEY RESEARCH SECURITY COMPONENTS </a:t>
            </a:r>
          </a:p>
        </p:txBody>
      </p:sp>
    </p:spTree>
    <p:extLst>
      <p:ext uri="{BB962C8B-B14F-4D97-AF65-F5344CB8AC3E}">
        <p14:creationId xmlns:p14="http://schemas.microsoft.com/office/powerpoint/2010/main" val="3851694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F7FE1D-0E67-244F-9AFD-5239EE035350}"/>
              </a:ext>
            </a:extLst>
          </p:cNvPr>
          <p:cNvSpPr/>
          <p:nvPr/>
        </p:nvSpPr>
        <p:spPr>
          <a:xfrm>
            <a:off x="1542196" y="687794"/>
            <a:ext cx="10278328" cy="680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FD7435-BC45-8D45-8FB0-BD0555511FA4}"/>
              </a:ext>
            </a:extLst>
          </p:cNvPr>
          <p:cNvSpPr>
            <a:spLocks noGrp="1"/>
          </p:cNvSpPr>
          <p:nvPr>
            <p:ph type="title"/>
          </p:nvPr>
        </p:nvSpPr>
        <p:spPr>
          <a:xfrm>
            <a:off x="1920239" y="365125"/>
            <a:ext cx="9900285" cy="1325563"/>
          </a:xfrm>
        </p:spPr>
        <p:txBody>
          <a:bodyPr>
            <a:normAutofit/>
          </a:bodyPr>
          <a:lstStyle/>
          <a:p>
            <a:r>
              <a:rPr lang="en-US" sz="3000" b="1" dirty="0">
                <a:solidFill>
                  <a:schemeClr val="bg1"/>
                </a:solidFill>
              </a:rPr>
              <a:t>3. Federal &amp; State “Foreign Influence” Regulations</a:t>
            </a:r>
          </a:p>
        </p:txBody>
      </p:sp>
      <p:sp>
        <p:nvSpPr>
          <p:cNvPr id="4" name="Content Placeholder 2">
            <a:extLst>
              <a:ext uri="{FF2B5EF4-FFF2-40B4-BE49-F238E27FC236}">
                <a16:creationId xmlns:a16="http://schemas.microsoft.com/office/drawing/2014/main" id="{F2B2C9A3-8DD2-7D42-B81F-041A3D0BAFA0}"/>
              </a:ext>
            </a:extLst>
          </p:cNvPr>
          <p:cNvSpPr>
            <a:spLocks noGrp="1"/>
          </p:cNvSpPr>
          <p:nvPr>
            <p:ph idx="1"/>
          </p:nvPr>
        </p:nvSpPr>
        <p:spPr>
          <a:xfrm>
            <a:off x="1920240" y="1825625"/>
            <a:ext cx="9900284" cy="4667250"/>
          </a:xfrm>
        </p:spPr>
        <p:txBody>
          <a:bodyPr>
            <a:normAutofit/>
          </a:bodyPr>
          <a:lstStyle/>
          <a:p>
            <a:pPr>
              <a:lnSpc>
                <a:spcPct val="150000"/>
              </a:lnSpc>
            </a:pPr>
            <a:r>
              <a:rPr lang="en-US" sz="1800" dirty="0"/>
              <a:t>NSPM-33 </a:t>
            </a:r>
          </a:p>
          <a:p>
            <a:pPr>
              <a:lnSpc>
                <a:spcPct val="150000"/>
              </a:lnSpc>
            </a:pPr>
            <a:r>
              <a:rPr lang="en-US" sz="1800" dirty="0"/>
              <a:t>Federal sponsor specific requirements</a:t>
            </a:r>
          </a:p>
          <a:p>
            <a:pPr>
              <a:lnSpc>
                <a:spcPct val="150000"/>
              </a:lnSpc>
            </a:pPr>
            <a:r>
              <a:rPr lang="en-US" sz="1800" dirty="0"/>
              <a:t>Florida Statutes:</a:t>
            </a:r>
          </a:p>
          <a:p>
            <a:pPr lvl="1">
              <a:lnSpc>
                <a:spcPct val="120000"/>
              </a:lnSpc>
            </a:pPr>
            <a:r>
              <a:rPr lang="en-US" sz="1600" dirty="0">
                <a:cs typeface="Calibri" panose="020F0502020204030204" pitchFamily="34" charset="0"/>
              </a:rPr>
              <a:t>F.S. 1010.35 – Screening Foreign Researchers</a:t>
            </a:r>
          </a:p>
          <a:p>
            <a:pPr lvl="1">
              <a:lnSpc>
                <a:spcPct val="120000"/>
              </a:lnSpc>
            </a:pPr>
            <a:r>
              <a:rPr lang="en-US" sz="1600" dirty="0">
                <a:cs typeface="Calibri" panose="020F0502020204030204" pitchFamily="34" charset="0"/>
              </a:rPr>
              <a:t>F.S. 1010.36 – Foreign Travel; Research Institutions</a:t>
            </a:r>
          </a:p>
          <a:p>
            <a:pPr lvl="1">
              <a:lnSpc>
                <a:spcPct val="120000"/>
              </a:lnSpc>
            </a:pPr>
            <a:r>
              <a:rPr lang="en-US" sz="1600" dirty="0">
                <a:cs typeface="Calibri" panose="020F0502020204030204" pitchFamily="34" charset="0"/>
              </a:rPr>
              <a:t>F.S. 1012.977 – Reporting of Outside Activities and Financial Interests by FIU Employees engaged in sponsored research</a:t>
            </a:r>
            <a:endParaRPr lang="en-US" sz="1600" dirty="0"/>
          </a:p>
          <a:p>
            <a:pPr lvl="1">
              <a:lnSpc>
                <a:spcPct val="120000"/>
              </a:lnSpc>
            </a:pPr>
            <a:r>
              <a:rPr lang="en-US" sz="1600" dirty="0">
                <a:cs typeface="Calibri" panose="020F0502020204030204" pitchFamily="34" charset="0"/>
              </a:rPr>
              <a:t>F.S. 288.860 – International Cultural Agreements</a:t>
            </a:r>
          </a:p>
          <a:p>
            <a:pPr marL="0" indent="0">
              <a:lnSpc>
                <a:spcPct val="150000"/>
              </a:lnSpc>
              <a:buNone/>
            </a:pPr>
            <a:endParaRPr lang="en-US" sz="1800" dirty="0"/>
          </a:p>
        </p:txBody>
      </p:sp>
    </p:spTree>
    <p:extLst>
      <p:ext uri="{BB962C8B-B14F-4D97-AF65-F5344CB8AC3E}">
        <p14:creationId xmlns:p14="http://schemas.microsoft.com/office/powerpoint/2010/main" val="930678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F7FE1D-0E67-244F-9AFD-5239EE035350}"/>
              </a:ext>
            </a:extLst>
          </p:cNvPr>
          <p:cNvSpPr/>
          <p:nvPr/>
        </p:nvSpPr>
        <p:spPr>
          <a:xfrm>
            <a:off x="1542196" y="687794"/>
            <a:ext cx="10297379" cy="680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FD7435-BC45-8D45-8FB0-BD0555511FA4}"/>
              </a:ext>
            </a:extLst>
          </p:cNvPr>
          <p:cNvSpPr>
            <a:spLocks noGrp="1"/>
          </p:cNvSpPr>
          <p:nvPr>
            <p:ph type="title"/>
          </p:nvPr>
        </p:nvSpPr>
        <p:spPr/>
        <p:txBody>
          <a:bodyPr>
            <a:normAutofit/>
          </a:bodyPr>
          <a:lstStyle/>
          <a:p>
            <a:r>
              <a:rPr lang="en-US" sz="3400" b="1" dirty="0">
                <a:solidFill>
                  <a:schemeClr val="bg1"/>
                </a:solidFill>
              </a:rPr>
              <a:t>4. Research</a:t>
            </a:r>
            <a:r>
              <a:rPr lang="en-US" sz="3400" b="1" i="1" u="sng" dirty="0">
                <a:solidFill>
                  <a:schemeClr val="bg1"/>
                </a:solidFill>
              </a:rPr>
              <a:t>er</a:t>
            </a:r>
            <a:r>
              <a:rPr lang="en-US" sz="3400" b="1" dirty="0">
                <a:solidFill>
                  <a:schemeClr val="bg1"/>
                </a:solidFill>
              </a:rPr>
              <a:t> Security &amp; Nondiscrimination</a:t>
            </a:r>
          </a:p>
        </p:txBody>
      </p:sp>
      <p:sp>
        <p:nvSpPr>
          <p:cNvPr id="4" name="Content Placeholder 2">
            <a:extLst>
              <a:ext uri="{FF2B5EF4-FFF2-40B4-BE49-F238E27FC236}">
                <a16:creationId xmlns:a16="http://schemas.microsoft.com/office/drawing/2014/main" id="{F2B2C9A3-8DD2-7D42-B81F-041A3D0BAFA0}"/>
              </a:ext>
            </a:extLst>
          </p:cNvPr>
          <p:cNvSpPr>
            <a:spLocks noGrp="1"/>
          </p:cNvSpPr>
          <p:nvPr>
            <p:ph idx="1"/>
          </p:nvPr>
        </p:nvSpPr>
        <p:spPr>
          <a:xfrm>
            <a:off x="1920237" y="1545044"/>
            <a:ext cx="9919335" cy="3575050"/>
          </a:xfrm>
        </p:spPr>
        <p:txBody>
          <a:bodyPr>
            <a:normAutofit/>
          </a:bodyPr>
          <a:lstStyle/>
          <a:p>
            <a:r>
              <a:rPr lang="en-US" sz="1900" dirty="0"/>
              <a:t>Foreign influence prevention strategies </a:t>
            </a:r>
            <a:r>
              <a:rPr lang="en-US" sz="1900" i="1" u="sng" dirty="0"/>
              <a:t>should not </a:t>
            </a:r>
            <a:r>
              <a:rPr lang="en-US" sz="1900" dirty="0"/>
              <a:t>be targeted at foreign-national or foreign-born faculty.  </a:t>
            </a:r>
          </a:p>
          <a:p>
            <a:r>
              <a:rPr lang="en-US" sz="1900" dirty="0"/>
              <a:t>Institutional policies and procedures should apply to all institutional personnel regardless of citizenship and/or nationality.</a:t>
            </a:r>
          </a:p>
          <a:p>
            <a:r>
              <a:rPr lang="en-US" sz="1900" dirty="0"/>
              <a:t>Foreign Interference poses as much of a threat to </a:t>
            </a:r>
            <a:r>
              <a:rPr lang="en-US" sz="1900" u="sng" dirty="0"/>
              <a:t>individual researchers</a:t>
            </a:r>
            <a:r>
              <a:rPr lang="en-US" sz="1900" dirty="0"/>
              <a:t> as it does to institutional research.</a:t>
            </a:r>
          </a:p>
          <a:p>
            <a:r>
              <a:rPr lang="en-US" sz="1900" u="sng" dirty="0"/>
              <a:t>Examples</a:t>
            </a:r>
            <a:r>
              <a:rPr lang="en-US" sz="1900" dirty="0"/>
              <a:t>:  </a:t>
            </a:r>
          </a:p>
          <a:p>
            <a:pPr lvl="1"/>
            <a:r>
              <a:rPr lang="en-US" sz="1600" dirty="0"/>
              <a:t>Loss of intellectual property as an institutional asset may also represent the loss of an individual’s life’s work.</a:t>
            </a:r>
          </a:p>
          <a:p>
            <a:pPr lvl="1"/>
            <a:r>
              <a:rPr lang="en-US" sz="1600" dirty="0"/>
              <a:t>Foreign travel reporting requirements associated with research security also serve the dual purpose of protecting travelers in the case of a medical emergency, natural disaster, political unrest, terrorist attack, etc.</a:t>
            </a:r>
          </a:p>
        </p:txBody>
      </p:sp>
      <p:sp>
        <p:nvSpPr>
          <p:cNvPr id="3" name="TextBox 2">
            <a:extLst>
              <a:ext uri="{FF2B5EF4-FFF2-40B4-BE49-F238E27FC236}">
                <a16:creationId xmlns:a16="http://schemas.microsoft.com/office/drawing/2014/main" id="{CA006E95-EE9E-FA5F-A8F8-C721AD883A47}"/>
              </a:ext>
            </a:extLst>
          </p:cNvPr>
          <p:cNvSpPr txBox="1"/>
          <p:nvPr/>
        </p:nvSpPr>
        <p:spPr>
          <a:xfrm>
            <a:off x="1920237" y="5169436"/>
            <a:ext cx="9919334" cy="1323439"/>
          </a:xfrm>
          <a:prstGeom prst="rect">
            <a:avLst/>
          </a:prstGeom>
          <a:solidFill>
            <a:schemeClr val="accent5">
              <a:lumMod val="40000"/>
              <a:lumOff val="60000"/>
            </a:schemeClr>
          </a:solidFill>
          <a:ln w="28575">
            <a:solidFill>
              <a:schemeClr val="accent1"/>
            </a:solidFill>
          </a:ln>
          <a:effectLst>
            <a:outerShdw blurRad="50800" dist="38100" dir="8100000" algn="tr" rotWithShape="0">
              <a:prstClr val="black">
                <a:alpha val="40000"/>
              </a:prstClr>
            </a:outerShdw>
          </a:effectLst>
        </p:spPr>
        <p:txBody>
          <a:bodyPr wrap="square" rtlCol="0" anchor="ctr">
            <a:spAutoFit/>
          </a:bodyPr>
          <a:lstStyle/>
          <a:p>
            <a:pPr algn="ctr"/>
            <a:r>
              <a:rPr lang="en-US" sz="1600" b="0" i="0" dirty="0">
                <a:solidFill>
                  <a:schemeClr val="accent1"/>
                </a:solidFill>
                <a:effectLst/>
              </a:rPr>
              <a:t>FIU affirms its commitment to ensuring that each member of the university community shall be permitted to work or study in an environment free from any form of illegal discrimination, including race, color, sex, pregnancy, religion, age, disability, </a:t>
            </a:r>
            <a:r>
              <a:rPr lang="en-US" sz="1600" b="1" i="0" dirty="0">
                <a:solidFill>
                  <a:schemeClr val="accent1"/>
                </a:solidFill>
                <a:effectLst/>
              </a:rPr>
              <a:t>national origin</a:t>
            </a:r>
            <a:r>
              <a:rPr lang="en-US" sz="1600" b="0" i="0" dirty="0">
                <a:solidFill>
                  <a:schemeClr val="accent1"/>
                </a:solidFill>
                <a:effectLst/>
              </a:rPr>
              <a:t>, marital status and veteran status. The university recognizes its obligation to work toward a community in which diversity is valued and opportunity is equalized.</a:t>
            </a:r>
            <a:endParaRPr lang="en-US" sz="1600" dirty="0">
              <a:solidFill>
                <a:schemeClr val="accent1"/>
              </a:solidFill>
            </a:endParaRPr>
          </a:p>
        </p:txBody>
      </p:sp>
    </p:spTree>
    <p:extLst>
      <p:ext uri="{BB962C8B-B14F-4D97-AF65-F5344CB8AC3E}">
        <p14:creationId xmlns:p14="http://schemas.microsoft.com/office/powerpoint/2010/main" val="1791140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D28CFF-EDCA-5949-947E-73890A087576}"/>
              </a:ext>
            </a:extLst>
          </p:cNvPr>
          <p:cNvSpPr/>
          <p:nvPr/>
        </p:nvSpPr>
        <p:spPr>
          <a:xfrm>
            <a:off x="1624084" y="687794"/>
            <a:ext cx="9053441" cy="680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315386-590B-5741-8EA8-5AB4BF38D295}"/>
              </a:ext>
            </a:extLst>
          </p:cNvPr>
          <p:cNvSpPr>
            <a:spLocks noGrp="1"/>
          </p:cNvSpPr>
          <p:nvPr>
            <p:ph type="title"/>
          </p:nvPr>
        </p:nvSpPr>
        <p:spPr/>
        <p:txBody>
          <a:bodyPr/>
          <a:lstStyle/>
          <a:p>
            <a:r>
              <a:rPr lang="en-US" b="1" dirty="0"/>
              <a:t>5. Foreign Influence Prevention @ FIU</a:t>
            </a:r>
          </a:p>
        </p:txBody>
      </p:sp>
      <p:sp>
        <p:nvSpPr>
          <p:cNvPr id="3" name="Content Placeholder 2">
            <a:extLst>
              <a:ext uri="{FF2B5EF4-FFF2-40B4-BE49-F238E27FC236}">
                <a16:creationId xmlns:a16="http://schemas.microsoft.com/office/drawing/2014/main" id="{300BEBCF-950C-5741-97A4-0F564C5CB589}"/>
              </a:ext>
            </a:extLst>
          </p:cNvPr>
          <p:cNvSpPr>
            <a:spLocks noGrp="1"/>
          </p:cNvSpPr>
          <p:nvPr>
            <p:ph idx="1"/>
          </p:nvPr>
        </p:nvSpPr>
        <p:spPr>
          <a:xfrm>
            <a:off x="1920239" y="1825625"/>
            <a:ext cx="10035199" cy="3955415"/>
          </a:xfrm>
        </p:spPr>
        <p:txBody>
          <a:bodyPr>
            <a:normAutofit lnSpcReduction="10000"/>
          </a:bodyPr>
          <a:lstStyle/>
          <a:p>
            <a:pPr>
              <a:lnSpc>
                <a:spcPct val="100000"/>
              </a:lnSpc>
              <a:spcBef>
                <a:spcPts val="600"/>
              </a:spcBef>
            </a:pPr>
            <a:r>
              <a:rPr lang="en-US" sz="2200" dirty="0"/>
              <a:t>Restricted &amp; Watch-listed Entities/Parties</a:t>
            </a:r>
          </a:p>
          <a:p>
            <a:pPr>
              <a:lnSpc>
                <a:spcPct val="100000"/>
              </a:lnSpc>
              <a:spcBef>
                <a:spcPts val="600"/>
              </a:spcBef>
            </a:pPr>
            <a:r>
              <a:rPr lang="en-US" sz="2200" dirty="0"/>
              <a:t>International Collaborations</a:t>
            </a:r>
          </a:p>
          <a:p>
            <a:pPr>
              <a:lnSpc>
                <a:spcPct val="100000"/>
              </a:lnSpc>
              <a:spcBef>
                <a:spcPts val="600"/>
              </a:spcBef>
            </a:pPr>
            <a:r>
              <a:rPr lang="en-US" sz="2200" dirty="0"/>
              <a:t>Sponsored Research</a:t>
            </a:r>
          </a:p>
          <a:p>
            <a:pPr>
              <a:lnSpc>
                <a:spcPct val="100000"/>
              </a:lnSpc>
              <a:spcBef>
                <a:spcPts val="600"/>
              </a:spcBef>
            </a:pPr>
            <a:r>
              <a:rPr lang="en-US" sz="2200" dirty="0"/>
              <a:t>Conflicts of Interest &amp; Commitment</a:t>
            </a:r>
          </a:p>
          <a:p>
            <a:pPr>
              <a:lnSpc>
                <a:spcPct val="100000"/>
              </a:lnSpc>
              <a:spcBef>
                <a:spcPts val="600"/>
              </a:spcBef>
            </a:pPr>
            <a:r>
              <a:rPr lang="en-US" sz="2200" dirty="0"/>
              <a:t>Hiring Procedures</a:t>
            </a:r>
          </a:p>
          <a:p>
            <a:pPr>
              <a:lnSpc>
                <a:spcPct val="100000"/>
              </a:lnSpc>
              <a:spcBef>
                <a:spcPts val="600"/>
              </a:spcBef>
            </a:pPr>
            <a:r>
              <a:rPr lang="en-US" sz="2200" dirty="0"/>
              <a:t>International Travel Review</a:t>
            </a:r>
          </a:p>
          <a:p>
            <a:pPr>
              <a:lnSpc>
                <a:spcPct val="100000"/>
              </a:lnSpc>
              <a:spcBef>
                <a:spcPts val="600"/>
              </a:spcBef>
            </a:pPr>
            <a:r>
              <a:rPr lang="en-US" sz="2200" dirty="0"/>
              <a:t>Gifts from International Entities/Persons</a:t>
            </a:r>
          </a:p>
          <a:p>
            <a:pPr>
              <a:lnSpc>
                <a:spcPct val="100000"/>
              </a:lnSpc>
              <a:spcBef>
                <a:spcPts val="600"/>
              </a:spcBef>
            </a:pPr>
            <a:r>
              <a:rPr lang="en-US" sz="2200" dirty="0"/>
              <a:t>Intellectual Property Protection</a:t>
            </a:r>
          </a:p>
          <a:p>
            <a:pPr>
              <a:lnSpc>
                <a:spcPct val="100000"/>
              </a:lnSpc>
              <a:spcBef>
                <a:spcPts val="600"/>
              </a:spcBef>
            </a:pPr>
            <a:r>
              <a:rPr lang="en-US" sz="2200" dirty="0"/>
              <a:t>Information Technology Protection</a:t>
            </a:r>
          </a:p>
          <a:p>
            <a:pPr>
              <a:lnSpc>
                <a:spcPct val="100000"/>
              </a:lnSpc>
              <a:spcBef>
                <a:spcPts val="600"/>
              </a:spcBef>
            </a:pPr>
            <a:r>
              <a:rPr lang="en-US" sz="2200" dirty="0"/>
              <a:t>Visitors to FIU</a:t>
            </a:r>
          </a:p>
          <a:p>
            <a:pPr>
              <a:lnSpc>
                <a:spcPct val="150000"/>
              </a:lnSpc>
            </a:pPr>
            <a:endParaRPr lang="en-US" dirty="0"/>
          </a:p>
        </p:txBody>
      </p:sp>
    </p:spTree>
    <p:extLst>
      <p:ext uri="{BB962C8B-B14F-4D97-AF65-F5344CB8AC3E}">
        <p14:creationId xmlns:p14="http://schemas.microsoft.com/office/powerpoint/2010/main" val="641762199"/>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071F3E"/>
      </a:accent1>
      <a:accent2>
        <a:srgbClr val="C4960B"/>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37f3154-205b-4b03-832b-30bfd3483c4e" xsi:nil="true"/>
    <lcf76f155ced4ddcb4097134ff3c332f xmlns="1f55ec82-a505-4936-99e5-d41b25147da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CBF305E6E409946AD1DA7014EE1833A" ma:contentTypeVersion="13" ma:contentTypeDescription="Create a new document." ma:contentTypeScope="" ma:versionID="3a48271d1e9109a7d4e1343fbe8b0944">
  <xsd:schema xmlns:xsd="http://www.w3.org/2001/XMLSchema" xmlns:xs="http://www.w3.org/2001/XMLSchema" xmlns:p="http://schemas.microsoft.com/office/2006/metadata/properties" xmlns:ns2="1f55ec82-a505-4936-99e5-d41b25147da0" xmlns:ns3="f1f308d3-4c92-402a-ab04-f7497706f561" xmlns:ns4="037f3154-205b-4b03-832b-30bfd3483c4e" targetNamespace="http://schemas.microsoft.com/office/2006/metadata/properties" ma:root="true" ma:fieldsID="e5c01db92141c572c53529b0522945a0" ns2:_="" ns3:_="" ns4:_="">
    <xsd:import namespace="1f55ec82-a505-4936-99e5-d41b25147da0"/>
    <xsd:import namespace="f1f308d3-4c92-402a-ab04-f7497706f561"/>
    <xsd:import namespace="037f3154-205b-4b03-832b-30bfd3483c4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55ec82-a505-4936-99e5-d41b25147d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91af29b-e898-46cd-ad54-75745d14b33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1f308d3-4c92-402a-ab04-f7497706f56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7f3154-205b-4b03-832b-30bfd3483c4e"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76497b92-814c-4c9d-aedf-954169f1025b}" ma:internalName="TaxCatchAll" ma:showField="CatchAllData" ma:web="037f3154-205b-4b03-832b-30bfd3483c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899C4F-194D-47FC-918D-4EED357B8EAD}">
  <ds:schemaRefs>
    <ds:schemaRef ds:uri="037f3154-205b-4b03-832b-30bfd3483c4e"/>
    <ds:schemaRef ds:uri="1f55ec82-a505-4936-99e5-d41b25147da0"/>
    <ds:schemaRef ds:uri="f1f308d3-4c92-402a-ab04-f7497706f56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968316C-8F1C-47B3-B8EF-A7FF01D67EC4}">
  <ds:schemaRefs>
    <ds:schemaRef ds:uri="037f3154-205b-4b03-832b-30bfd3483c4e"/>
    <ds:schemaRef ds:uri="1f55ec82-a505-4936-99e5-d41b25147da0"/>
    <ds:schemaRef ds:uri="f1f308d3-4c92-402a-ab04-f7497706f5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CC15244-6FF3-46F0-8281-63B63B937A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8513</TotalTime>
  <Words>2742</Words>
  <Application>Microsoft Office PowerPoint</Application>
  <PresentationFormat>Widescreen</PresentationFormat>
  <Paragraphs>195</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Office Theme</vt:lpstr>
      <vt:lpstr>Town Hall Meeting Update 2024</vt:lpstr>
      <vt:lpstr>Agenda</vt:lpstr>
      <vt:lpstr>1. What are Export Controls?</vt:lpstr>
      <vt:lpstr>1. Export Control Website</vt:lpstr>
      <vt:lpstr>2. What is Foreign Influence Prevention?</vt:lpstr>
      <vt:lpstr>2. What is Foreign Influence Prevention?</vt:lpstr>
      <vt:lpstr>3. Federal &amp; State “Foreign Influence” Regulations</vt:lpstr>
      <vt:lpstr>4. Researcher Security &amp; Nondiscrimination</vt:lpstr>
      <vt:lpstr>5. Foreign Influence Prevention @ FIU</vt:lpstr>
      <vt:lpstr>5a. Restricted &amp; Watch-listed Entities/ Parties</vt:lpstr>
      <vt:lpstr>5b. International Collaborations/ Agreements</vt:lpstr>
      <vt:lpstr>5c. Sponsored Research</vt:lpstr>
      <vt:lpstr>5d. Conflicts of Interest &amp; Commitment</vt:lpstr>
      <vt:lpstr>5e. Hiring Procedures</vt:lpstr>
      <vt:lpstr>5f. International Travel Review</vt:lpstr>
      <vt:lpstr>5g. Gifts from International Entities/Persons</vt:lpstr>
      <vt:lpstr>5h. Intellectual Property Protection</vt:lpstr>
      <vt:lpstr>5j. Visitors to FIU</vt:lpstr>
      <vt:lpstr>PowerPoint Presentation</vt:lpstr>
      <vt:lpstr>PowerPoint Presentation</vt:lpstr>
      <vt:lpstr>PowerPoint Presentation</vt:lpstr>
      <vt:lpstr>8. Where Do I Go for Help?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Oscar Negret</dc:creator>
  <cp:lastModifiedBy>Robert Gutierrez</cp:lastModifiedBy>
  <cp:revision>7</cp:revision>
  <dcterms:created xsi:type="dcterms:W3CDTF">2019-06-25T19:12:02Z</dcterms:created>
  <dcterms:modified xsi:type="dcterms:W3CDTF">2024-02-12T21:45:46Z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0x010100CCBF305E6E409946AD1DA7014EE1833A</vt:lpwstr>
  </property>
  <property fmtid="{D5CDD505-2E9C-101B-9397-08002B2CF9AE}" pid="3" name="MediaServiceImageTags">
    <vt:lpwstr/>
  </property>
</Properties>
</file>